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2"/>
  </p:notesMasterIdLst>
  <p:sldIdLst>
    <p:sldId id="256" r:id="rId2"/>
    <p:sldId id="261" r:id="rId3"/>
    <p:sldId id="262" r:id="rId4"/>
    <p:sldId id="257" r:id="rId5"/>
    <p:sldId id="258" r:id="rId6"/>
    <p:sldId id="260" r:id="rId7"/>
    <p:sldId id="263" r:id="rId8"/>
    <p:sldId id="264" r:id="rId9"/>
    <p:sldId id="265" r:id="rId10"/>
    <p:sldId id="266" r:id="rId11"/>
    <p:sldId id="267" r:id="rId12"/>
    <p:sldId id="268" r:id="rId13"/>
    <p:sldId id="269" r:id="rId14"/>
    <p:sldId id="259"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9" r:id="rId3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370C"/>
    <a:srgbClr val="FFFFFF"/>
    <a:srgbClr val="FF2549"/>
    <a:srgbClr val="007033"/>
    <a:srgbClr val="9EFF29"/>
    <a:srgbClr val="C33A1F"/>
    <a:srgbClr val="003635"/>
    <a:srgbClr val="0000CC"/>
    <a:srgbClr val="1D3A00"/>
    <a:srgbClr val="FF85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0CE881-40B2-17DC-BD27-6F3AA77AB213}" v="22" dt="2020-10-26T02:04:58.9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514" y="-398"/>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8/15/2021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6</a:t>
            </a:fld>
            <a:endParaRPr lang="en-US"/>
          </a:p>
        </p:txBody>
      </p:sp>
    </p:spTree>
    <p:extLst>
      <p:ext uri="{BB962C8B-B14F-4D97-AF65-F5344CB8AC3E}">
        <p14:creationId xmlns:p14="http://schemas.microsoft.com/office/powerpoint/2010/main" val="1284596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37069" y="2086898"/>
            <a:ext cx="7079227" cy="1791928"/>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1762433" y="3989439"/>
            <a:ext cx="6939116" cy="678426"/>
          </a:xfrm>
        </p:spPr>
        <p:txBody>
          <a:bodyPr>
            <a:normAutofit/>
          </a:bodyPr>
          <a:lstStyle>
            <a:lvl1pPr marL="0" indent="0" algn="r">
              <a:buNone/>
              <a:defRPr sz="2800" b="0" i="0">
                <a:solidFill>
                  <a:srgbClr val="FFC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8/15/2021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323" y="364446"/>
            <a:ext cx="8259098" cy="763526"/>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194619"/>
            <a:ext cx="8246070" cy="3583858"/>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36988" y="443407"/>
            <a:ext cx="6305833" cy="725349"/>
          </a:xfrm>
        </p:spPr>
        <p:txBody>
          <a:bodyPr>
            <a:normAutofit/>
          </a:bodyPr>
          <a:lstStyle>
            <a:lvl1pPr algn="l">
              <a:defRPr sz="3600">
                <a:solidFill>
                  <a:srgbClr val="FFC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529347" y="1177436"/>
            <a:ext cx="6327059" cy="3511061"/>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8/15/2021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8/15/2021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8/15/2021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7943" y="345390"/>
            <a:ext cx="8093365" cy="763525"/>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463788"/>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1936185"/>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463788"/>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1936185"/>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8/15/2021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8/15/2021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8/15/2021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8/15/2021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researchgate.net/publication/317496930_Deep_Convolutional_Neural_Networks_for_Image_Classification_A_Comprehensive_Review"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hyperlink" Target="https://en.wikipedia.org/wiki/Zalando"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E9435A-F4B3-4F6D-9E28-E9447B0CEC54}"/>
              </a:ext>
            </a:extLst>
          </p:cNvPr>
          <p:cNvSpPr txBox="1"/>
          <p:nvPr/>
        </p:nvSpPr>
        <p:spPr>
          <a:xfrm>
            <a:off x="5731565" y="1219200"/>
            <a:ext cx="3359426" cy="1754326"/>
          </a:xfrm>
          <a:prstGeom prst="rect">
            <a:avLst/>
          </a:prstGeom>
          <a:noFill/>
        </p:spPr>
        <p:txBody>
          <a:bodyPr wrap="square" rtlCol="0">
            <a:spAutoFit/>
          </a:bodyPr>
          <a:lstStyle/>
          <a:p>
            <a:r>
              <a:rPr lang="en-US" sz="3600" dirty="0">
                <a:solidFill>
                  <a:schemeClr val="bg2"/>
                </a:solidFill>
              </a:rPr>
              <a:t>Classify Clothes using</a:t>
            </a:r>
            <a:br>
              <a:rPr lang="en-US" sz="3600" dirty="0">
                <a:solidFill>
                  <a:schemeClr val="bg2"/>
                </a:solidFill>
              </a:rPr>
            </a:br>
            <a:r>
              <a:rPr lang="en-US" sz="3600" dirty="0">
                <a:solidFill>
                  <a:schemeClr val="bg2"/>
                </a:solidFill>
              </a:rPr>
              <a:t>Tensor Flow</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26B382-B50B-4C2C-801D-15FAE1470BF2}"/>
              </a:ext>
            </a:extLst>
          </p:cNvPr>
          <p:cNvSpPr txBox="1"/>
          <p:nvPr/>
        </p:nvSpPr>
        <p:spPr>
          <a:xfrm>
            <a:off x="337930" y="1391478"/>
            <a:ext cx="8163339" cy="3293209"/>
          </a:xfrm>
          <a:prstGeom prst="rect">
            <a:avLst/>
          </a:prstGeom>
          <a:noFill/>
        </p:spPr>
        <p:txBody>
          <a:bodyPr wrap="square" rtlCol="0">
            <a:spAutoFit/>
          </a:bodyPr>
          <a:lstStyle/>
          <a:p>
            <a:pPr marL="457200" indent="-457200">
              <a:buFont typeface="Arial" panose="020B0604020202020204" pitchFamily="34" charset="0"/>
              <a:buChar char="•"/>
              <a:defRPr>
                <a:solidFill>
                  <a:srgbClr val="FFFFFF"/>
                </a:solidFill>
              </a:defRPr>
            </a:pPr>
            <a:r>
              <a:rPr lang="en-US" sz="2600" dirty="0">
                <a:solidFill>
                  <a:srgbClr val="C00000"/>
                </a:solidFill>
              </a:rPr>
              <a:t>This project describe a real world study aimed automatically recognizing strips, colors and other feature of clothing.</a:t>
            </a:r>
          </a:p>
          <a:p>
            <a:pPr marL="457200" indent="-457200">
              <a:buFont typeface="Arial" panose="020B0604020202020204" pitchFamily="34" charset="0"/>
              <a:buChar char="•"/>
              <a:defRPr>
                <a:solidFill>
                  <a:srgbClr val="FFFFFF"/>
                </a:solidFill>
              </a:defRPr>
            </a:pPr>
            <a:r>
              <a:rPr lang="en-US" sz="2600" dirty="0">
                <a:solidFill>
                  <a:srgbClr val="C00000"/>
                </a:solidFill>
              </a:rPr>
              <a:t>Specifically both deep learning and image processing techniques are used.</a:t>
            </a:r>
          </a:p>
          <a:p>
            <a:pPr marL="457200" indent="-457200">
              <a:buFont typeface="Arial" panose="020B0604020202020204" pitchFamily="34" charset="0"/>
              <a:buChar char="•"/>
              <a:defRPr>
                <a:solidFill>
                  <a:srgbClr val="FFFFFF"/>
                </a:solidFill>
              </a:defRPr>
            </a:pPr>
            <a:r>
              <a:rPr lang="en-US" sz="2600" dirty="0">
                <a:solidFill>
                  <a:srgbClr val="C00000"/>
                </a:solidFill>
              </a:rPr>
              <a:t>The result is a novel system for image recognition and feature extraction that has a high classification accuracy.</a:t>
            </a:r>
          </a:p>
        </p:txBody>
      </p:sp>
    </p:spTree>
    <p:extLst>
      <p:ext uri="{BB962C8B-B14F-4D97-AF65-F5344CB8AC3E}">
        <p14:creationId xmlns:p14="http://schemas.microsoft.com/office/powerpoint/2010/main" val="4130774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reenshot 2020-08-30 at 10.51.54 AM.png" descr="Screenshot 2020-08-30 at 10.51.54 AM.png">
            <a:extLst>
              <a:ext uri="{FF2B5EF4-FFF2-40B4-BE49-F238E27FC236}">
                <a16:creationId xmlns:a16="http://schemas.microsoft.com/office/drawing/2014/main" id="{950BFBE1-4230-4D48-A15F-8233236AED3F}"/>
              </a:ext>
            </a:extLst>
          </p:cNvPr>
          <p:cNvPicPr>
            <a:picLocks noChangeAspect="1"/>
          </p:cNvPicPr>
          <p:nvPr/>
        </p:nvPicPr>
        <p:blipFill>
          <a:blip r:embed="rId2"/>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4071855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C6B6AF-141E-4B27-ACC9-DC14C48F5DE7}"/>
              </a:ext>
            </a:extLst>
          </p:cNvPr>
          <p:cNvSpPr txBox="1"/>
          <p:nvPr/>
        </p:nvSpPr>
        <p:spPr>
          <a:xfrm>
            <a:off x="5155096" y="433888"/>
            <a:ext cx="3988904" cy="523220"/>
          </a:xfrm>
          <a:prstGeom prst="rect">
            <a:avLst/>
          </a:prstGeom>
          <a:noFill/>
        </p:spPr>
        <p:txBody>
          <a:bodyPr wrap="square" rtlCol="0">
            <a:spAutoFit/>
          </a:bodyPr>
          <a:lstStyle/>
          <a:p>
            <a:pPr algn="r"/>
            <a:r>
              <a:rPr lang="en-US" sz="2800" dirty="0">
                <a:solidFill>
                  <a:schemeClr val="bg1"/>
                </a:solidFill>
              </a:rPr>
              <a:t>Real time usage</a:t>
            </a:r>
          </a:p>
        </p:txBody>
      </p:sp>
      <p:sp>
        <p:nvSpPr>
          <p:cNvPr id="3" name="TextBox 2">
            <a:extLst>
              <a:ext uri="{FF2B5EF4-FFF2-40B4-BE49-F238E27FC236}">
                <a16:creationId xmlns:a16="http://schemas.microsoft.com/office/drawing/2014/main" id="{4B6F8964-06C6-4C62-B189-0F7C09B52040}"/>
              </a:ext>
            </a:extLst>
          </p:cNvPr>
          <p:cNvSpPr txBox="1"/>
          <p:nvPr/>
        </p:nvSpPr>
        <p:spPr>
          <a:xfrm>
            <a:off x="192157" y="1358348"/>
            <a:ext cx="8872330" cy="3108543"/>
          </a:xfrm>
          <a:prstGeom prst="rect">
            <a:avLst/>
          </a:prstGeom>
          <a:noFill/>
        </p:spPr>
        <p:txBody>
          <a:bodyPr wrap="square" rtlCol="0">
            <a:spAutoFit/>
          </a:bodyPr>
          <a:lstStyle/>
          <a:p>
            <a:pPr marL="285750" indent="-285750">
              <a:buFont typeface="Arial" panose="020B0604020202020204" pitchFamily="34" charset="0"/>
              <a:buChar char="•"/>
              <a:defRPr>
                <a:solidFill>
                  <a:srgbClr val="FFFFFF"/>
                </a:solidFill>
              </a:defRPr>
            </a:pPr>
            <a:r>
              <a:rPr lang="en-US" sz="2800" dirty="0">
                <a:solidFill>
                  <a:srgbClr val="C00000"/>
                </a:solidFill>
              </a:rPr>
              <a:t>This can be used in various industries but in place of clothing the materials are inserted in place of cloths and we can use it in a same way.</a:t>
            </a:r>
          </a:p>
          <a:p>
            <a:pPr marL="285750" indent="-285750">
              <a:buFont typeface="Arial" panose="020B0604020202020204" pitchFamily="34" charset="0"/>
              <a:buChar char="•"/>
              <a:defRPr>
                <a:solidFill>
                  <a:srgbClr val="FFFFFF"/>
                </a:solidFill>
              </a:defRPr>
            </a:pPr>
            <a:r>
              <a:rPr lang="en-US" sz="2800" dirty="0">
                <a:solidFill>
                  <a:srgbClr val="C00000"/>
                </a:solidFill>
              </a:rPr>
              <a:t>This is a helpful because an industrialist will know in which product is shortage and can order the product or replace the material with other material.</a:t>
            </a:r>
          </a:p>
          <a:p>
            <a:pPr marL="285750" indent="-285750">
              <a:buFont typeface="Arial" panose="020B0604020202020204" pitchFamily="34" charset="0"/>
              <a:buChar char="•"/>
            </a:pPr>
            <a:endParaRPr lang="en-US" sz="2800" dirty="0">
              <a:solidFill>
                <a:srgbClr val="C00000"/>
              </a:solidFill>
            </a:endParaRPr>
          </a:p>
        </p:txBody>
      </p:sp>
    </p:spTree>
    <p:extLst>
      <p:ext uri="{BB962C8B-B14F-4D97-AF65-F5344CB8AC3E}">
        <p14:creationId xmlns:p14="http://schemas.microsoft.com/office/powerpoint/2010/main" val="2119706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F6DBD6-CCFE-4174-AD60-EAC3167D1F67}"/>
              </a:ext>
            </a:extLst>
          </p:cNvPr>
          <p:cNvSpPr txBox="1"/>
          <p:nvPr/>
        </p:nvSpPr>
        <p:spPr>
          <a:xfrm>
            <a:off x="3564835" y="762000"/>
            <a:ext cx="5678556" cy="461665"/>
          </a:xfrm>
          <a:prstGeom prst="rect">
            <a:avLst/>
          </a:prstGeom>
          <a:noFill/>
        </p:spPr>
        <p:txBody>
          <a:bodyPr wrap="square" rtlCol="0">
            <a:spAutoFit/>
          </a:bodyPr>
          <a:lstStyle/>
          <a:p>
            <a:pPr algn="r"/>
            <a:r>
              <a:rPr lang="en-US" sz="2400" dirty="0">
                <a:solidFill>
                  <a:schemeClr val="bg1"/>
                </a:solidFill>
              </a:rPr>
              <a:t>Software and Hardware requirement</a:t>
            </a:r>
          </a:p>
        </p:txBody>
      </p:sp>
      <p:sp>
        <p:nvSpPr>
          <p:cNvPr id="3" name="TextBox 2">
            <a:extLst>
              <a:ext uri="{FF2B5EF4-FFF2-40B4-BE49-F238E27FC236}">
                <a16:creationId xmlns:a16="http://schemas.microsoft.com/office/drawing/2014/main" id="{2DEC06B9-F3CC-4383-B5B5-4E07FC1D1CBA}"/>
              </a:ext>
            </a:extLst>
          </p:cNvPr>
          <p:cNvSpPr txBox="1"/>
          <p:nvPr/>
        </p:nvSpPr>
        <p:spPr>
          <a:xfrm>
            <a:off x="79513" y="1292087"/>
            <a:ext cx="8852452" cy="1938992"/>
          </a:xfrm>
          <a:prstGeom prst="rect">
            <a:avLst/>
          </a:prstGeom>
          <a:noFill/>
        </p:spPr>
        <p:txBody>
          <a:bodyPr wrap="square" rtlCol="0">
            <a:spAutoFit/>
          </a:bodyPr>
          <a:lstStyle/>
          <a:p>
            <a:r>
              <a:rPr lang="en-US" sz="2400" b="1" u="sng" dirty="0">
                <a:solidFill>
                  <a:srgbClr val="C00000"/>
                </a:solidFill>
                <a:effectLst>
                  <a:outerShdw blurRad="38100" dist="38100" dir="2700000" algn="tl">
                    <a:srgbClr val="000000">
                      <a:alpha val="43137"/>
                    </a:srgbClr>
                  </a:outerShdw>
                </a:effectLst>
              </a:rPr>
              <a:t>Hardware Requirements</a:t>
            </a:r>
            <a:r>
              <a:rPr lang="en-US" sz="2400" dirty="0">
                <a:solidFill>
                  <a:srgbClr val="C00000"/>
                </a:solidFill>
              </a:rPr>
              <a:t>:- Workstation ( Laptop or PC), Fast-internet connection for real-time usage.</a:t>
            </a:r>
          </a:p>
          <a:p>
            <a:endParaRPr lang="en-US" sz="2400" dirty="0">
              <a:solidFill>
                <a:srgbClr val="C00000"/>
              </a:solidFill>
            </a:endParaRPr>
          </a:p>
          <a:p>
            <a:r>
              <a:rPr lang="en-US" sz="2400" b="1" u="sng" dirty="0">
                <a:solidFill>
                  <a:srgbClr val="C00000"/>
                </a:solidFill>
                <a:effectLst>
                  <a:outerShdw blurRad="38100" dist="38100" dir="2700000" algn="tl">
                    <a:srgbClr val="000000">
                      <a:alpha val="43137"/>
                    </a:srgbClr>
                  </a:outerShdw>
                </a:effectLst>
              </a:rPr>
              <a:t>Software Requirements</a:t>
            </a:r>
            <a:r>
              <a:rPr lang="en-US" sz="2400" dirty="0">
                <a:solidFill>
                  <a:srgbClr val="C00000"/>
                </a:solidFill>
              </a:rPr>
              <a:t>:- Python Compiler, and IDE such as Anaconda                or Jupyter Notebook.</a:t>
            </a:r>
          </a:p>
        </p:txBody>
      </p:sp>
    </p:spTree>
    <p:extLst>
      <p:ext uri="{BB962C8B-B14F-4D97-AF65-F5344CB8AC3E}">
        <p14:creationId xmlns:p14="http://schemas.microsoft.com/office/powerpoint/2010/main" val="1206386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92626" y="443407"/>
            <a:ext cx="6550195" cy="3817167"/>
          </a:xfrm>
        </p:spPr>
        <p:txBody>
          <a:bodyPr>
            <a:normAutofit/>
          </a:bodyPr>
          <a:lstStyle/>
          <a:p>
            <a:r>
              <a:rPr lang="en-US" dirty="0"/>
              <a:t>Overall System Architecture Diagram</a:t>
            </a:r>
            <a:br>
              <a:rPr lang="en-US" dirty="0"/>
            </a:br>
            <a:endParaRPr lang="en-US" dirty="0"/>
          </a:p>
        </p:txBody>
      </p:sp>
    </p:spTree>
    <p:extLst>
      <p:ext uri="{BB962C8B-B14F-4D97-AF65-F5344CB8AC3E}">
        <p14:creationId xmlns:p14="http://schemas.microsoft.com/office/powerpoint/2010/main" val="1101633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E491F8-55FC-4F65-B057-365A434ABB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294" y="490330"/>
            <a:ext cx="6799706" cy="3533361"/>
          </a:xfrm>
          <a:prstGeom prst="rect">
            <a:avLst/>
          </a:prstGeom>
        </p:spPr>
      </p:pic>
    </p:spTree>
    <p:extLst>
      <p:ext uri="{BB962C8B-B14F-4D97-AF65-F5344CB8AC3E}">
        <p14:creationId xmlns:p14="http://schemas.microsoft.com/office/powerpoint/2010/main" val="3544258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1E36E-6685-4680-B3AA-0E3B1D6080CA}"/>
              </a:ext>
            </a:extLst>
          </p:cNvPr>
          <p:cNvSpPr>
            <a:spLocks noGrp="1"/>
          </p:cNvSpPr>
          <p:nvPr>
            <p:ph type="title"/>
          </p:nvPr>
        </p:nvSpPr>
        <p:spPr/>
        <p:txBody>
          <a:bodyPr>
            <a:normAutofit/>
          </a:bodyPr>
          <a:lstStyle/>
          <a:p>
            <a:r>
              <a:rPr lang="en-IN" altLang="en-US" dirty="0"/>
              <a:t>literature overview</a:t>
            </a:r>
            <a:endParaRPr lang="en-US" dirty="0">
              <a:solidFill>
                <a:schemeClr val="tx1"/>
              </a:solidFill>
            </a:endParaRPr>
          </a:p>
        </p:txBody>
      </p:sp>
      <p:sp>
        <p:nvSpPr>
          <p:cNvPr id="3" name="Content Placeholder 2">
            <a:extLst>
              <a:ext uri="{FF2B5EF4-FFF2-40B4-BE49-F238E27FC236}">
                <a16:creationId xmlns:a16="http://schemas.microsoft.com/office/drawing/2014/main" id="{3DB0EBD8-F172-4AB2-89CA-8411A4501347}"/>
              </a:ext>
            </a:extLst>
          </p:cNvPr>
          <p:cNvSpPr>
            <a:spLocks noGrp="1"/>
          </p:cNvSpPr>
          <p:nvPr>
            <p:ph idx="1"/>
          </p:nvPr>
        </p:nvSpPr>
        <p:spPr/>
        <p:txBody>
          <a:bodyPr>
            <a:normAutofit/>
          </a:bodyPr>
          <a:lstStyle/>
          <a:p>
            <a:r>
              <a:rPr lang="en-US" sz="1600" dirty="0"/>
              <a:t>This guide trains a neural network model to classify images of clothing, like sneakers and shirts This guide uses </a:t>
            </a:r>
            <a:r>
              <a:rPr lang="en-US" sz="1600" dirty="0" err="1"/>
              <a:t>tf.keras</a:t>
            </a:r>
            <a:r>
              <a:rPr lang="en-US" sz="1600" dirty="0"/>
              <a:t>, a high-level API to build and train models in TensorFlow.</a:t>
            </a:r>
          </a:p>
          <a:p>
            <a:r>
              <a:rPr lang="en-US" sz="1600" dirty="0"/>
              <a:t>Import the Fashion MNIST dataset</a:t>
            </a:r>
          </a:p>
          <a:p>
            <a:r>
              <a:rPr lang="en-US" sz="1600" dirty="0"/>
              <a:t>This guide uses the Fashion MNIST dataset which contains 70,000 grayscale images in 10 categories. The images show individual articles of clothing at low resolution (28 by 28 pixels), as seen here:</a:t>
            </a:r>
          </a:p>
          <a:p>
            <a:endParaRPr lang="en-US" sz="1600" dirty="0"/>
          </a:p>
          <a:p>
            <a:endParaRPr lang="en-US" sz="1600" dirty="0"/>
          </a:p>
        </p:txBody>
      </p:sp>
      <p:pic>
        <p:nvPicPr>
          <p:cNvPr id="5" name="Picture 1" descr="Fashion MNIST sprite">
            <a:extLst>
              <a:ext uri="{FF2B5EF4-FFF2-40B4-BE49-F238E27FC236}">
                <a16:creationId xmlns:a16="http://schemas.microsoft.com/office/drawing/2014/main" id="{20558AE8-7369-4984-A0AD-7AB8E17D1F4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783496" y="2676818"/>
            <a:ext cx="5164403" cy="2325877"/>
          </a:xfrm>
          <a:prstGeom prst="rect">
            <a:avLst/>
          </a:prstGeom>
          <a:noFill/>
          <a:ln>
            <a:noFill/>
          </a:ln>
        </p:spPr>
      </p:pic>
    </p:spTree>
    <p:extLst>
      <p:ext uri="{BB962C8B-B14F-4D97-AF65-F5344CB8AC3E}">
        <p14:creationId xmlns:p14="http://schemas.microsoft.com/office/powerpoint/2010/main" val="3008760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6BA5-F32E-416B-A555-8EFD823B2175}"/>
              </a:ext>
            </a:extLst>
          </p:cNvPr>
          <p:cNvSpPr>
            <a:spLocks noGrp="1"/>
          </p:cNvSpPr>
          <p:nvPr>
            <p:ph type="title"/>
          </p:nvPr>
        </p:nvSpPr>
        <p:spPr/>
        <p:txBody>
          <a:bodyPr/>
          <a:lstStyle/>
          <a:p>
            <a:r>
              <a:rPr lang="en-US" dirty="0"/>
              <a:t>Merits</a:t>
            </a:r>
          </a:p>
        </p:txBody>
      </p:sp>
      <p:sp>
        <p:nvSpPr>
          <p:cNvPr id="3" name="Content Placeholder 2">
            <a:extLst>
              <a:ext uri="{FF2B5EF4-FFF2-40B4-BE49-F238E27FC236}">
                <a16:creationId xmlns:a16="http://schemas.microsoft.com/office/drawing/2014/main" id="{5197F026-DE0C-444A-A4E1-CAAEC536FE31}"/>
              </a:ext>
            </a:extLst>
          </p:cNvPr>
          <p:cNvSpPr>
            <a:spLocks noGrp="1"/>
          </p:cNvSpPr>
          <p:nvPr>
            <p:ph idx="1"/>
          </p:nvPr>
        </p:nvSpPr>
        <p:spPr/>
        <p:txBody>
          <a:bodyPr/>
          <a:lstStyle/>
          <a:p>
            <a:r>
              <a:rPr lang="en-US" dirty="0"/>
              <a:t>It can used to search in unorganized data to search for the required product.</a:t>
            </a:r>
          </a:p>
          <a:p>
            <a:r>
              <a:rPr lang="en-US" dirty="0"/>
              <a:t>It helps shopkeeper to keep </a:t>
            </a:r>
            <a:r>
              <a:rPr lang="en-US"/>
              <a:t>check of their products.</a:t>
            </a:r>
          </a:p>
          <a:p>
            <a:endParaRPr lang="en-US" dirty="0"/>
          </a:p>
        </p:txBody>
      </p:sp>
    </p:spTree>
    <p:extLst>
      <p:ext uri="{BB962C8B-B14F-4D97-AF65-F5344CB8AC3E}">
        <p14:creationId xmlns:p14="http://schemas.microsoft.com/office/powerpoint/2010/main" val="1484592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8C101-4C9C-4CD7-ADD4-7D01784C3531}"/>
              </a:ext>
            </a:extLst>
          </p:cNvPr>
          <p:cNvSpPr>
            <a:spLocks noGrp="1"/>
          </p:cNvSpPr>
          <p:nvPr>
            <p:ph type="title"/>
          </p:nvPr>
        </p:nvSpPr>
        <p:spPr/>
        <p:txBody>
          <a:bodyPr/>
          <a:lstStyle/>
          <a:p>
            <a:r>
              <a:rPr lang="en-US" dirty="0"/>
              <a:t>Demerits</a:t>
            </a:r>
          </a:p>
        </p:txBody>
      </p:sp>
      <p:sp>
        <p:nvSpPr>
          <p:cNvPr id="3" name="Content Placeholder 2">
            <a:extLst>
              <a:ext uri="{FF2B5EF4-FFF2-40B4-BE49-F238E27FC236}">
                <a16:creationId xmlns:a16="http://schemas.microsoft.com/office/drawing/2014/main" id="{4DC2BCC4-D198-42E6-A9CB-4FBE867E7094}"/>
              </a:ext>
            </a:extLst>
          </p:cNvPr>
          <p:cNvSpPr>
            <a:spLocks noGrp="1"/>
          </p:cNvSpPr>
          <p:nvPr>
            <p:ph idx="1"/>
          </p:nvPr>
        </p:nvSpPr>
        <p:spPr/>
        <p:txBody>
          <a:bodyPr/>
          <a:lstStyle/>
          <a:p>
            <a:r>
              <a:rPr lang="en-US" dirty="0"/>
              <a:t>It can be easily hacked because hackers can take our data from the cloud.</a:t>
            </a:r>
          </a:p>
          <a:p>
            <a:r>
              <a:rPr lang="en-US" dirty="0"/>
              <a:t>It can not be access without the internet.</a:t>
            </a:r>
          </a:p>
          <a:p>
            <a:r>
              <a:rPr lang="en-US" dirty="0"/>
              <a:t>It can only be used for the people who are expert in computer.</a:t>
            </a:r>
          </a:p>
        </p:txBody>
      </p:sp>
    </p:spTree>
    <p:extLst>
      <p:ext uri="{BB962C8B-B14F-4D97-AF65-F5344CB8AC3E}">
        <p14:creationId xmlns:p14="http://schemas.microsoft.com/office/powerpoint/2010/main" val="3812139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640E-AAA3-4D8A-AD4D-3075FF73542E}"/>
              </a:ext>
            </a:extLst>
          </p:cNvPr>
          <p:cNvSpPr>
            <a:spLocks noGrp="1"/>
          </p:cNvSpPr>
          <p:nvPr>
            <p:ph type="title"/>
          </p:nvPr>
        </p:nvSpPr>
        <p:spPr/>
        <p:txBody>
          <a:bodyPr/>
          <a:lstStyle/>
          <a:p>
            <a:r>
              <a:rPr lang="en-US" dirty="0"/>
              <a:t>Research Papers </a:t>
            </a:r>
          </a:p>
        </p:txBody>
      </p:sp>
      <p:sp>
        <p:nvSpPr>
          <p:cNvPr id="3" name="Content Placeholder 2">
            <a:extLst>
              <a:ext uri="{FF2B5EF4-FFF2-40B4-BE49-F238E27FC236}">
                <a16:creationId xmlns:a16="http://schemas.microsoft.com/office/drawing/2014/main" id="{9BF076DB-781B-46AD-9378-204B0D5D9D91}"/>
              </a:ext>
            </a:extLst>
          </p:cNvPr>
          <p:cNvSpPr>
            <a:spLocks noGrp="1"/>
          </p:cNvSpPr>
          <p:nvPr>
            <p:ph idx="1"/>
          </p:nvPr>
        </p:nvSpPr>
        <p:spPr/>
        <p:txBody>
          <a:bodyPr/>
          <a:lstStyle/>
          <a:p>
            <a:r>
              <a:rPr lang="en-US" b="0" i="0" dirty="0">
                <a:solidFill>
                  <a:srgbClr val="000000"/>
                </a:solidFill>
                <a:effectLst/>
                <a:latin typeface="Arial" panose="020B0604020202020204" pitchFamily="34" charset="0"/>
              </a:rPr>
              <a:t>Deep Convolutional Neural Networks for Image </a:t>
            </a:r>
            <a:r>
              <a:rPr lang="en-US" b="1" i="0" dirty="0">
                <a:solidFill>
                  <a:srgbClr val="000000"/>
                </a:solidFill>
                <a:effectLst/>
                <a:latin typeface="Arial" panose="020B0604020202020204" pitchFamily="34" charset="0"/>
              </a:rPr>
              <a:t>Classification</a:t>
            </a:r>
            <a:r>
              <a:rPr lang="en-US" b="0" i="0" dirty="0">
                <a:solidFill>
                  <a:srgbClr val="000000"/>
                </a:solidFill>
                <a:effectLst/>
                <a:latin typeface="Arial" panose="020B0604020202020204" pitchFamily="34" charset="0"/>
              </a:rPr>
              <a:t>(by MIT):-</a:t>
            </a:r>
          </a:p>
          <a:p>
            <a:pPr marL="0" indent="0">
              <a:buNone/>
            </a:pPr>
            <a:r>
              <a:rPr lang="en-US" sz="1200" dirty="0">
                <a:hlinkClick r:id="rId2"/>
              </a:rPr>
              <a:t>https://www.researchgate.net/publication/317496930_Deep_Convolutional_Neural_Networks_for_Image_Classification_A_Comprehensive_Review</a:t>
            </a:r>
            <a:endParaRPr lang="en-US" sz="1200" dirty="0"/>
          </a:p>
          <a:p>
            <a:pPr marL="0" indent="0">
              <a:buNone/>
            </a:pPr>
            <a:endParaRPr lang="en-US" sz="1200" dirty="0"/>
          </a:p>
        </p:txBody>
      </p:sp>
    </p:spTree>
    <p:extLst>
      <p:ext uri="{BB962C8B-B14F-4D97-AF65-F5344CB8AC3E}">
        <p14:creationId xmlns:p14="http://schemas.microsoft.com/office/powerpoint/2010/main" val="1082514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CAF574-C32E-45CA-9897-B21FE853D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extBox 5">
            <a:extLst>
              <a:ext uri="{FF2B5EF4-FFF2-40B4-BE49-F238E27FC236}">
                <a16:creationId xmlns:a16="http://schemas.microsoft.com/office/drawing/2014/main" id="{93A760C4-424C-492E-8E73-B57EB66AFF65}"/>
              </a:ext>
            </a:extLst>
          </p:cNvPr>
          <p:cNvSpPr txBox="1"/>
          <p:nvPr/>
        </p:nvSpPr>
        <p:spPr>
          <a:xfrm>
            <a:off x="4678017" y="1053548"/>
            <a:ext cx="3942522" cy="1785104"/>
          </a:xfrm>
          <a:prstGeom prst="rect">
            <a:avLst/>
          </a:prstGeom>
          <a:noFill/>
        </p:spPr>
        <p:txBody>
          <a:bodyPr wrap="square" rtlCol="0">
            <a:spAutoFit/>
          </a:bodyPr>
          <a:lstStyle/>
          <a:p>
            <a:r>
              <a:rPr lang="en-US" sz="18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Guide name:-</a:t>
            </a:r>
          </a:p>
          <a:p>
            <a:r>
              <a:rPr lang="en-US" sz="18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Dr. L. Shakkeera</a:t>
            </a:r>
          </a:p>
          <a:p>
            <a:r>
              <a:rPr lang="en-US" sz="18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Senior Assistant Professor </a:t>
            </a:r>
          </a:p>
          <a:p>
            <a:r>
              <a:rPr lang="en-US" sz="1800"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SCSE</a:t>
            </a:r>
            <a:endPar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solidFill>
                <a:srgbClr val="FFFF00"/>
              </a:solidFill>
            </a:endParaRPr>
          </a:p>
          <a:p>
            <a:endParaRPr lang="en-US" dirty="0"/>
          </a:p>
        </p:txBody>
      </p:sp>
    </p:spTree>
    <p:extLst>
      <p:ext uri="{BB962C8B-B14F-4D97-AF65-F5344CB8AC3E}">
        <p14:creationId xmlns:p14="http://schemas.microsoft.com/office/powerpoint/2010/main" val="576781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5A09B-9F87-4A1F-BE7A-F98CE51A9E73}"/>
              </a:ext>
            </a:extLst>
          </p:cNvPr>
          <p:cNvSpPr>
            <a:spLocks noGrp="1"/>
          </p:cNvSpPr>
          <p:nvPr>
            <p:ph type="title"/>
          </p:nvPr>
        </p:nvSpPr>
        <p:spPr/>
        <p:txBody>
          <a:bodyPr/>
          <a:lstStyle/>
          <a:p>
            <a:r>
              <a:rPr lang="en-IN" dirty="0"/>
              <a:t>Content of Dataset</a:t>
            </a:r>
            <a:endParaRPr lang="en-US" dirty="0"/>
          </a:p>
        </p:txBody>
      </p:sp>
      <p:sp>
        <p:nvSpPr>
          <p:cNvPr id="3" name="Content Placeholder 2">
            <a:extLst>
              <a:ext uri="{FF2B5EF4-FFF2-40B4-BE49-F238E27FC236}">
                <a16:creationId xmlns:a16="http://schemas.microsoft.com/office/drawing/2014/main" id="{6381C723-D9F7-41F8-A1A5-0F80EB720976}"/>
              </a:ext>
            </a:extLst>
          </p:cNvPr>
          <p:cNvSpPr>
            <a:spLocks noGrp="1"/>
          </p:cNvSpPr>
          <p:nvPr>
            <p:ph idx="1"/>
          </p:nvPr>
        </p:nvSpPr>
        <p:spPr/>
        <p:txBody>
          <a:bodyPr/>
          <a:lstStyle/>
          <a:p>
            <a:r>
              <a:rPr lang="en-US" dirty="0"/>
              <a:t>Each image is 28 pixels in height and 28 pixels in width, for a total of 784 pixels in total. - Each row is a separate image - Column 1 is the class label. - Remaining columns are pixel numbers (784 total) - Each value is the darkness of the pixel (1 to 255).</a:t>
            </a:r>
            <a:endParaRPr lang="en-IN" dirty="0"/>
          </a:p>
          <a:p>
            <a:endParaRPr lang="en-US" dirty="0"/>
          </a:p>
        </p:txBody>
      </p:sp>
    </p:spTree>
    <p:extLst>
      <p:ext uri="{BB962C8B-B14F-4D97-AF65-F5344CB8AC3E}">
        <p14:creationId xmlns:p14="http://schemas.microsoft.com/office/powerpoint/2010/main" val="4073990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41AFE4-9C65-406C-B882-90DC823C9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115996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64268-B855-447D-869B-BB0F2DC3DDF6}"/>
              </a:ext>
            </a:extLst>
          </p:cNvPr>
          <p:cNvSpPr>
            <a:spLocks noGrp="1"/>
          </p:cNvSpPr>
          <p:nvPr>
            <p:ph type="title"/>
          </p:nvPr>
        </p:nvSpPr>
        <p:spPr/>
        <p:txBody>
          <a:bodyPr/>
          <a:lstStyle/>
          <a:p>
            <a:r>
              <a:rPr lang="en-IN" altLang="en-US" dirty="0" err="1"/>
              <a:t>preprocess</a:t>
            </a:r>
            <a:r>
              <a:rPr lang="en-IN" altLang="en-US" dirty="0"/>
              <a:t> the data</a:t>
            </a:r>
            <a:endParaRPr lang="en-US" dirty="0"/>
          </a:p>
        </p:txBody>
      </p:sp>
      <p:sp>
        <p:nvSpPr>
          <p:cNvPr id="3" name="Content Placeholder 2">
            <a:extLst>
              <a:ext uri="{FF2B5EF4-FFF2-40B4-BE49-F238E27FC236}">
                <a16:creationId xmlns:a16="http://schemas.microsoft.com/office/drawing/2014/main" id="{1380B5F9-95A4-42BF-91AA-DA0AAA0179D4}"/>
              </a:ext>
            </a:extLst>
          </p:cNvPr>
          <p:cNvSpPr>
            <a:spLocks noGrp="1"/>
          </p:cNvSpPr>
          <p:nvPr>
            <p:ph idx="1"/>
          </p:nvPr>
        </p:nvSpPr>
        <p:spPr/>
        <p:txBody>
          <a:bodyPr/>
          <a:lstStyle/>
          <a:p>
            <a:r>
              <a:rPr lang="en-US" sz="2400" dirty="0"/>
              <a:t>The data must be preprocessed before training the network. If you inspect the first image in the training set, you will see that the pixel values fall in the range of 0 to 255:</a:t>
            </a:r>
          </a:p>
          <a:p>
            <a:endParaRPr lang="en-US" dirty="0"/>
          </a:p>
        </p:txBody>
      </p:sp>
      <p:pic>
        <p:nvPicPr>
          <p:cNvPr id="4" name="Picture 2" descr="png">
            <a:extLst>
              <a:ext uri="{FF2B5EF4-FFF2-40B4-BE49-F238E27FC236}">
                <a16:creationId xmlns:a16="http://schemas.microsoft.com/office/drawing/2014/main" id="{6201C366-F8DD-40A9-A181-E1BD8795B2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0176" y="2434885"/>
            <a:ext cx="5008245" cy="2476500"/>
          </a:xfrm>
          <a:prstGeom prst="rect">
            <a:avLst/>
          </a:prstGeom>
          <a:noFill/>
          <a:ln>
            <a:noFill/>
          </a:ln>
        </p:spPr>
      </p:pic>
    </p:spTree>
    <p:extLst>
      <p:ext uri="{BB962C8B-B14F-4D97-AF65-F5344CB8AC3E}">
        <p14:creationId xmlns:p14="http://schemas.microsoft.com/office/powerpoint/2010/main" val="4117075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1FF0A-12E0-4D26-8702-118A9B17E247}"/>
              </a:ext>
            </a:extLst>
          </p:cNvPr>
          <p:cNvSpPr>
            <a:spLocks noGrp="1"/>
          </p:cNvSpPr>
          <p:nvPr>
            <p:ph type="title"/>
          </p:nvPr>
        </p:nvSpPr>
        <p:spPr/>
        <p:txBody>
          <a:bodyPr>
            <a:normAutofit fontScale="90000"/>
          </a:bodyPr>
          <a:lstStyle/>
          <a:p>
            <a:r>
              <a:rPr lang="en-IN" altLang="en-US" sz="3600" dirty="0"/>
              <a:t>BUILD THE MODEL</a:t>
            </a:r>
            <a:br>
              <a:rPr lang="en-US" sz="3600" dirty="0"/>
            </a:br>
            <a:endParaRPr lang="en-US" dirty="0"/>
          </a:p>
        </p:txBody>
      </p:sp>
      <p:sp>
        <p:nvSpPr>
          <p:cNvPr id="3" name="Content Placeholder 2">
            <a:extLst>
              <a:ext uri="{FF2B5EF4-FFF2-40B4-BE49-F238E27FC236}">
                <a16:creationId xmlns:a16="http://schemas.microsoft.com/office/drawing/2014/main" id="{FD78AE66-19FF-4784-9115-BD637A7045CC}"/>
              </a:ext>
            </a:extLst>
          </p:cNvPr>
          <p:cNvSpPr>
            <a:spLocks noGrp="1"/>
          </p:cNvSpPr>
          <p:nvPr>
            <p:ph idx="1"/>
          </p:nvPr>
        </p:nvSpPr>
        <p:spPr/>
        <p:txBody>
          <a:bodyPr>
            <a:normAutofit/>
          </a:bodyPr>
          <a:lstStyle/>
          <a:p>
            <a:r>
              <a:rPr lang="en-US" sz="1400" dirty="0"/>
              <a:t>Set up the layers</a:t>
            </a:r>
          </a:p>
          <a:p>
            <a:r>
              <a:rPr lang="en-US" sz="1400" dirty="0"/>
              <a:t>. Layers extract representations from the data fed into them.</a:t>
            </a:r>
          </a:p>
          <a:p>
            <a:r>
              <a:rPr lang="en-US" sz="1400" dirty="0"/>
              <a:t>Building the neural network requires configuring the layers of the model, then compiling the model.</a:t>
            </a:r>
          </a:p>
          <a:p>
            <a:r>
              <a:rPr lang="en-US" sz="1400" dirty="0"/>
              <a:t>The first layer in this network, tf.keras.layers.Flatten, transforms the format of the images from a two-dimensional array (of 28 by 28 pixels) to a one-dimensional array (of 28 * 28 = 784 pixels). </a:t>
            </a:r>
          </a:p>
          <a:p>
            <a:r>
              <a:rPr lang="en-US" sz="1400" dirty="0"/>
              <a:t> The second (and last) layer returns a logits array with length of 10. Each node contains a score that indicates the current image belongs to one of the 10 classes.</a:t>
            </a:r>
          </a:p>
          <a:p>
            <a:r>
              <a:rPr lang="en-US" sz="1400" dirty="0"/>
              <a:t>Compile the model</a:t>
            </a:r>
          </a:p>
          <a:p>
            <a:r>
              <a:rPr lang="en-US" sz="1400" dirty="0"/>
              <a:t>Before the model is ready for training, it needs a few more settings. These are added during the model's compile step:</a:t>
            </a:r>
          </a:p>
          <a:p>
            <a:r>
              <a:rPr lang="en-US" sz="1400" dirty="0"/>
              <a:t>Loss function —measures accuracy of model</a:t>
            </a:r>
          </a:p>
          <a:p>
            <a:r>
              <a:rPr lang="en-US" sz="1400" dirty="0"/>
              <a:t>Optimizer —This is how the model is updated based on the data it sees and its loss function.</a:t>
            </a:r>
          </a:p>
          <a:p>
            <a:r>
              <a:rPr lang="en-US" sz="1400" dirty="0"/>
              <a:t>Metrics —Used to monitor the training and testing steps. </a:t>
            </a:r>
          </a:p>
          <a:p>
            <a:endParaRPr lang="en-US" sz="1400" dirty="0"/>
          </a:p>
        </p:txBody>
      </p:sp>
    </p:spTree>
    <p:extLst>
      <p:ext uri="{BB962C8B-B14F-4D97-AF65-F5344CB8AC3E}">
        <p14:creationId xmlns:p14="http://schemas.microsoft.com/office/powerpoint/2010/main" val="192406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B3025-031B-421A-9D6C-C1066BA78A06}"/>
              </a:ext>
            </a:extLst>
          </p:cNvPr>
          <p:cNvSpPr>
            <a:spLocks noGrp="1"/>
          </p:cNvSpPr>
          <p:nvPr>
            <p:ph type="title"/>
          </p:nvPr>
        </p:nvSpPr>
        <p:spPr/>
        <p:txBody>
          <a:bodyPr/>
          <a:lstStyle/>
          <a:p>
            <a:r>
              <a:rPr lang="en-IN" dirty="0"/>
              <a:t>About the Dataset</a:t>
            </a:r>
            <a:endParaRPr lang="en-US" dirty="0"/>
          </a:p>
        </p:txBody>
      </p:sp>
      <p:sp>
        <p:nvSpPr>
          <p:cNvPr id="3" name="Content Placeholder 2">
            <a:extLst>
              <a:ext uri="{FF2B5EF4-FFF2-40B4-BE49-F238E27FC236}">
                <a16:creationId xmlns:a16="http://schemas.microsoft.com/office/drawing/2014/main" id="{0BCCB654-C264-48C8-8296-CC7ACAB39AAB}"/>
              </a:ext>
            </a:extLst>
          </p:cNvPr>
          <p:cNvSpPr>
            <a:spLocks noGrp="1"/>
          </p:cNvSpPr>
          <p:nvPr>
            <p:ph idx="1"/>
          </p:nvPr>
        </p:nvSpPr>
        <p:spPr/>
        <p:txBody>
          <a:bodyPr>
            <a:normAutofit/>
          </a:bodyPr>
          <a:lstStyle/>
          <a:p>
            <a:r>
              <a:rPr lang="en-US" sz="2200" dirty="0"/>
              <a:t>Fashion-MNIST is a dataset of Zalando's article images, consisting of a training set of 60,000 examples and a test set of 10,000 examples. Each example is a 28x28 grayscale image, associated with a label from 10 classes. Zalando intends Fashion-MNIST to serve as a direct drop-in replacement for the original MNIST dataset for benchmarking machine learning algorithms. It shares the same image size and structure of training and testing splits. Zalando seeks to replace the original MNIST dataset</a:t>
            </a:r>
            <a:endParaRPr lang="en-IN" sz="2200" dirty="0"/>
          </a:p>
          <a:p>
            <a:endParaRPr lang="en-US" dirty="0"/>
          </a:p>
        </p:txBody>
      </p:sp>
    </p:spTree>
    <p:extLst>
      <p:ext uri="{BB962C8B-B14F-4D97-AF65-F5344CB8AC3E}">
        <p14:creationId xmlns:p14="http://schemas.microsoft.com/office/powerpoint/2010/main" val="3813575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7B02-2E10-4555-BD4E-B0EE0E1B06BF}"/>
              </a:ext>
            </a:extLst>
          </p:cNvPr>
          <p:cNvSpPr>
            <a:spLocks noGrp="1"/>
          </p:cNvSpPr>
          <p:nvPr>
            <p:ph type="title"/>
          </p:nvPr>
        </p:nvSpPr>
        <p:spPr/>
        <p:txBody>
          <a:bodyPr/>
          <a:lstStyle/>
          <a:p>
            <a:r>
              <a:rPr lang="en-US" dirty="0"/>
              <a:t>Training the model</a:t>
            </a:r>
          </a:p>
        </p:txBody>
      </p:sp>
      <p:sp>
        <p:nvSpPr>
          <p:cNvPr id="3" name="Content Placeholder 2">
            <a:extLst>
              <a:ext uri="{FF2B5EF4-FFF2-40B4-BE49-F238E27FC236}">
                <a16:creationId xmlns:a16="http://schemas.microsoft.com/office/drawing/2014/main" id="{F8F10204-33D3-4A9E-A8BE-7804068F0A8A}"/>
              </a:ext>
            </a:extLst>
          </p:cNvPr>
          <p:cNvSpPr>
            <a:spLocks noGrp="1"/>
          </p:cNvSpPr>
          <p:nvPr>
            <p:ph idx="1"/>
          </p:nvPr>
        </p:nvSpPr>
        <p:spPr/>
        <p:txBody>
          <a:bodyPr>
            <a:normAutofit/>
          </a:bodyPr>
          <a:lstStyle/>
          <a:p>
            <a:pPr marL="0" indent="0">
              <a:buNone/>
            </a:pPr>
            <a:r>
              <a:rPr lang="en-US" sz="2000" dirty="0"/>
              <a:t>Training the neural network model requires the following steps</a:t>
            </a:r>
            <a:r>
              <a:rPr lang="en-US" dirty="0"/>
              <a:t>:</a:t>
            </a:r>
          </a:p>
          <a:p>
            <a:r>
              <a:rPr lang="en-US" sz="2000" dirty="0"/>
              <a:t>Feed the training data to the model. In this example, the training data is in the </a:t>
            </a:r>
            <a:r>
              <a:rPr lang="en-US" sz="2000" dirty="0" err="1">
                <a:latin typeface="Canela Text Bold"/>
                <a:ea typeface="Canela Text Bold"/>
                <a:cs typeface="Canela Text Bold"/>
                <a:sym typeface="Canela Text Bold"/>
              </a:rPr>
              <a:t>train_images</a:t>
            </a:r>
            <a:r>
              <a:rPr lang="en-US" sz="2000" dirty="0"/>
              <a:t> and </a:t>
            </a:r>
            <a:r>
              <a:rPr lang="en-US" sz="2000" dirty="0" err="1">
                <a:latin typeface="Canela Text Bold"/>
                <a:ea typeface="Canela Text Bold"/>
                <a:cs typeface="Canela Text Bold"/>
                <a:sym typeface="Canela Text Bold"/>
              </a:rPr>
              <a:t>train_labels</a:t>
            </a:r>
            <a:r>
              <a:rPr lang="en-US" sz="2000" dirty="0"/>
              <a:t> arrays.</a:t>
            </a:r>
          </a:p>
          <a:p>
            <a:r>
              <a:rPr lang="en-US" sz="2000" dirty="0"/>
              <a:t>The model learns to associate images and labels.</a:t>
            </a:r>
          </a:p>
          <a:p>
            <a:r>
              <a:rPr lang="en-US" sz="2000" dirty="0"/>
              <a:t>You ask the model to make predictions about a test set—in this example, the </a:t>
            </a:r>
            <a:r>
              <a:rPr lang="en-US" sz="2000" dirty="0" err="1">
                <a:latin typeface="Canela Text Bold"/>
                <a:ea typeface="Canela Text Bold"/>
                <a:cs typeface="Canela Text Bold"/>
                <a:sym typeface="Canela Text Bold"/>
              </a:rPr>
              <a:t>test_images</a:t>
            </a:r>
            <a:r>
              <a:rPr lang="en-US" sz="2000" dirty="0"/>
              <a:t> array.</a:t>
            </a:r>
          </a:p>
          <a:p>
            <a:r>
              <a:rPr lang="en-US" sz="2000" dirty="0"/>
              <a:t>Verify that the predictions match the labels from the </a:t>
            </a:r>
            <a:r>
              <a:rPr lang="en-US" sz="2000" dirty="0" err="1">
                <a:latin typeface="Canela Text Bold"/>
                <a:ea typeface="Canela Text Bold"/>
                <a:cs typeface="Canela Text Bold"/>
                <a:sym typeface="Canela Text Bold"/>
              </a:rPr>
              <a:t>test_labels</a:t>
            </a:r>
            <a:r>
              <a:rPr lang="en-US" sz="2000" dirty="0"/>
              <a:t> array.</a:t>
            </a:r>
          </a:p>
          <a:p>
            <a:endParaRPr lang="en-US" dirty="0"/>
          </a:p>
        </p:txBody>
      </p:sp>
    </p:spTree>
    <p:extLst>
      <p:ext uri="{BB962C8B-B14F-4D97-AF65-F5344CB8AC3E}">
        <p14:creationId xmlns:p14="http://schemas.microsoft.com/office/powerpoint/2010/main" val="2652072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8A0D5-A6F4-4C7D-BDF4-4163B5AF43F9}"/>
              </a:ext>
            </a:extLst>
          </p:cNvPr>
          <p:cNvSpPr>
            <a:spLocks noGrp="1"/>
          </p:cNvSpPr>
          <p:nvPr>
            <p:ph type="title"/>
          </p:nvPr>
        </p:nvSpPr>
        <p:spPr/>
        <p:txBody>
          <a:bodyPr/>
          <a:lstStyle/>
          <a:p>
            <a:r>
              <a:rPr lang="en-US" dirty="0"/>
              <a:t>Feed the model</a:t>
            </a:r>
          </a:p>
        </p:txBody>
      </p:sp>
      <p:sp>
        <p:nvSpPr>
          <p:cNvPr id="3" name="Content Placeholder 2">
            <a:extLst>
              <a:ext uri="{FF2B5EF4-FFF2-40B4-BE49-F238E27FC236}">
                <a16:creationId xmlns:a16="http://schemas.microsoft.com/office/drawing/2014/main" id="{39C14C3D-FC21-4F43-80D8-4398FB763777}"/>
              </a:ext>
            </a:extLst>
          </p:cNvPr>
          <p:cNvSpPr>
            <a:spLocks noGrp="1"/>
          </p:cNvSpPr>
          <p:nvPr>
            <p:ph idx="1"/>
          </p:nvPr>
        </p:nvSpPr>
        <p:spPr/>
        <p:txBody>
          <a:bodyPr>
            <a:normAutofit/>
          </a:bodyPr>
          <a:lstStyle/>
          <a:p>
            <a:r>
              <a:rPr lang="en-US" sz="2000" dirty="0"/>
              <a:t>To start training, call the </a:t>
            </a:r>
            <a:r>
              <a:rPr lang="en-US" sz="2000" dirty="0" err="1">
                <a:latin typeface="Canela Deck Bold"/>
                <a:ea typeface="Canela Deck Bold"/>
                <a:cs typeface="Canela Deck Bold"/>
                <a:sym typeface="Canela Deck Bold"/>
              </a:rPr>
              <a:t>model.fit</a:t>
            </a:r>
            <a:r>
              <a:rPr lang="en-US" sz="2000" dirty="0"/>
              <a:t> method—so called because it "fits" the model to the training data:</a:t>
            </a:r>
          </a:p>
          <a:p>
            <a:pPr marL="0" indent="0">
              <a:buNone/>
              <a:defRPr sz="3900" spc="-78"/>
            </a:pPr>
            <a:r>
              <a:rPr lang="en-US" dirty="0"/>
              <a:t>                          </a:t>
            </a:r>
            <a:r>
              <a:rPr lang="en-US" dirty="0">
                <a:latin typeface="Canela Deck Bold"/>
                <a:ea typeface="Canela Deck Bold"/>
                <a:cs typeface="Canela Deck Bold"/>
                <a:sym typeface="Canela Deck Bold"/>
              </a:rPr>
              <a:t> </a:t>
            </a:r>
            <a:r>
              <a:rPr lang="en-US" sz="1800" dirty="0" err="1">
                <a:latin typeface="Canela Deck Bold"/>
                <a:ea typeface="Canela Deck Bold"/>
                <a:cs typeface="Canela Deck Bold"/>
                <a:sym typeface="Canela Deck Bold"/>
              </a:rPr>
              <a:t>model.fit</a:t>
            </a:r>
            <a:r>
              <a:rPr lang="en-US" sz="1800" dirty="0">
                <a:latin typeface="Canela Deck Bold"/>
                <a:ea typeface="Canela Deck Bold"/>
                <a:cs typeface="Canela Deck Bold"/>
                <a:sym typeface="Canela Deck Bold"/>
              </a:rPr>
              <a:t> (</a:t>
            </a:r>
            <a:r>
              <a:rPr lang="en-US" sz="1800" dirty="0" err="1">
                <a:latin typeface="Canela Deck Bold"/>
                <a:ea typeface="Canela Deck Bold"/>
                <a:cs typeface="Canela Deck Bold"/>
                <a:sym typeface="Canela Deck Bold"/>
              </a:rPr>
              <a:t>train_images</a:t>
            </a:r>
            <a:r>
              <a:rPr lang="en-US" sz="1800" dirty="0">
                <a:latin typeface="Canela Deck Bold"/>
                <a:ea typeface="Canela Deck Bold"/>
                <a:cs typeface="Canela Deck Bold"/>
                <a:sym typeface="Canela Deck Bold"/>
              </a:rPr>
              <a:t>, </a:t>
            </a:r>
            <a:r>
              <a:rPr lang="en-US" sz="1800" dirty="0" err="1">
                <a:latin typeface="Canela Deck Bold"/>
                <a:ea typeface="Canela Deck Bold"/>
                <a:cs typeface="Canela Deck Bold"/>
                <a:sym typeface="Canela Deck Bold"/>
              </a:rPr>
              <a:t>train_labels</a:t>
            </a:r>
            <a:r>
              <a:rPr lang="en-US" sz="1800" dirty="0">
                <a:latin typeface="Canela Deck Bold"/>
                <a:ea typeface="Canela Deck Bold"/>
                <a:cs typeface="Canela Deck Bold"/>
                <a:sym typeface="Canela Deck Bold"/>
              </a:rPr>
              <a:t>, epochs=10)</a:t>
            </a:r>
          </a:p>
          <a:p>
            <a:pPr>
              <a:defRPr sz="3900" spc="-78"/>
            </a:pPr>
            <a:endParaRPr lang="en-US" sz="1800" dirty="0">
              <a:latin typeface="Canela Deck Bold"/>
              <a:ea typeface="Canela Deck Bold"/>
              <a:cs typeface="Canela Deck Bold"/>
              <a:sym typeface="Canela Deck Bold"/>
            </a:endParaRPr>
          </a:p>
          <a:p>
            <a:pPr>
              <a:defRPr sz="3900" spc="-78"/>
            </a:pPr>
            <a:r>
              <a:rPr lang="en-US" sz="1800" dirty="0"/>
              <a:t>As the model trains, the loss and accuracy metrics are displayed. This model reaches an accuracy of about 0.91 (or 91%) on the training data.</a:t>
            </a:r>
          </a:p>
          <a:p>
            <a:endParaRPr lang="en-US" sz="2000" dirty="0"/>
          </a:p>
        </p:txBody>
      </p:sp>
    </p:spTree>
    <p:extLst>
      <p:ext uri="{BB962C8B-B14F-4D97-AF65-F5344CB8AC3E}">
        <p14:creationId xmlns:p14="http://schemas.microsoft.com/office/powerpoint/2010/main" val="1370582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923A1-EF19-428F-8B10-53FCF2E6BF37}"/>
              </a:ext>
            </a:extLst>
          </p:cNvPr>
          <p:cNvSpPr>
            <a:spLocks noGrp="1"/>
          </p:cNvSpPr>
          <p:nvPr>
            <p:ph type="title"/>
          </p:nvPr>
        </p:nvSpPr>
        <p:spPr/>
        <p:txBody>
          <a:bodyPr/>
          <a:lstStyle/>
          <a:p>
            <a:r>
              <a:rPr lang="en-US" dirty="0"/>
              <a:t>Evaluate accuracy</a:t>
            </a:r>
          </a:p>
        </p:txBody>
      </p:sp>
      <p:sp>
        <p:nvSpPr>
          <p:cNvPr id="3" name="Content Placeholder 2">
            <a:extLst>
              <a:ext uri="{FF2B5EF4-FFF2-40B4-BE49-F238E27FC236}">
                <a16:creationId xmlns:a16="http://schemas.microsoft.com/office/drawing/2014/main" id="{905E9775-31DC-43AC-A787-B9D72D301FE5}"/>
              </a:ext>
            </a:extLst>
          </p:cNvPr>
          <p:cNvSpPr>
            <a:spLocks noGrp="1"/>
          </p:cNvSpPr>
          <p:nvPr>
            <p:ph idx="1"/>
          </p:nvPr>
        </p:nvSpPr>
        <p:spPr/>
        <p:txBody>
          <a:bodyPr>
            <a:normAutofit fontScale="40000" lnSpcReduction="20000"/>
          </a:bodyPr>
          <a:lstStyle/>
          <a:p>
            <a:pPr defTabSz="602615">
              <a:spcBef>
                <a:spcPts val="1700"/>
              </a:spcBef>
              <a:defRPr sz="3869" spc="-77"/>
            </a:pPr>
            <a:r>
              <a:rPr lang="en-US" dirty="0"/>
              <a:t>Next, compare how the model performs on the test dataset: </a:t>
            </a:r>
          </a:p>
          <a:p>
            <a:pPr defTabSz="602615">
              <a:spcBef>
                <a:spcPts val="1700"/>
              </a:spcBef>
              <a:defRPr sz="3869" spc="-77"/>
            </a:pPr>
            <a:r>
              <a:rPr lang="en-US" dirty="0"/>
              <a:t>  </a:t>
            </a:r>
            <a:r>
              <a:rPr lang="en-US" dirty="0">
                <a:latin typeface="Canela Deck Bold"/>
                <a:ea typeface="Canela Deck Bold"/>
                <a:cs typeface="Canela Deck Bold"/>
                <a:sym typeface="Canela Deck Bold"/>
              </a:rPr>
              <a:t>              </a:t>
            </a:r>
            <a:r>
              <a:rPr lang="en-US" dirty="0" err="1">
                <a:latin typeface="Canela Deck Bold"/>
                <a:ea typeface="Canela Deck Bold"/>
                <a:cs typeface="Canela Deck Bold"/>
                <a:sym typeface="Canela Deck Bold"/>
              </a:rPr>
              <a:t>test_loss</a:t>
            </a:r>
            <a:r>
              <a:rPr lang="en-US" dirty="0">
                <a:latin typeface="Canela Deck Bold"/>
                <a:ea typeface="Canela Deck Bold"/>
                <a:cs typeface="Canela Deck Bold"/>
                <a:sym typeface="Canela Deck Bold"/>
              </a:rPr>
              <a:t>, </a:t>
            </a:r>
            <a:r>
              <a:rPr lang="en-US" dirty="0" err="1">
                <a:latin typeface="Canela Deck Bold"/>
                <a:ea typeface="Canela Deck Bold"/>
                <a:cs typeface="Canela Deck Bold"/>
                <a:sym typeface="Canela Deck Bold"/>
              </a:rPr>
              <a:t>test_acc</a:t>
            </a:r>
            <a:r>
              <a:rPr lang="en-US" dirty="0">
                <a:latin typeface="Canela Deck Bold"/>
                <a:ea typeface="Canela Deck Bold"/>
                <a:cs typeface="Canela Deck Bold"/>
                <a:sym typeface="Canela Deck Bold"/>
              </a:rPr>
              <a:t> =</a:t>
            </a:r>
            <a:r>
              <a:rPr lang="en-US" dirty="0" err="1">
                <a:latin typeface="Canela Deck Bold"/>
                <a:ea typeface="Canela Deck Bold"/>
                <a:cs typeface="Canela Deck Bold"/>
                <a:sym typeface="Canela Deck Bold"/>
              </a:rPr>
              <a:t>model.evaluate</a:t>
            </a:r>
            <a:r>
              <a:rPr lang="en-US" dirty="0">
                <a:latin typeface="Canela Deck Bold"/>
                <a:ea typeface="Canela Deck Bold"/>
                <a:cs typeface="Canela Deck Bold"/>
                <a:sym typeface="Canela Deck Bold"/>
              </a:rPr>
              <a:t> (</a:t>
            </a:r>
            <a:r>
              <a:rPr lang="en-US" dirty="0" err="1">
                <a:latin typeface="Canela Deck Bold"/>
                <a:ea typeface="Canela Deck Bold"/>
                <a:cs typeface="Canela Deck Bold"/>
                <a:sym typeface="Canela Deck Bold"/>
              </a:rPr>
              <a:t>test_images</a:t>
            </a:r>
            <a:r>
              <a:rPr lang="en-US" dirty="0">
                <a:latin typeface="Canela Deck Bold"/>
                <a:ea typeface="Canela Deck Bold"/>
                <a:cs typeface="Canela Deck Bold"/>
                <a:sym typeface="Canela Deck Bold"/>
              </a:rPr>
              <a:t>, </a:t>
            </a:r>
            <a:r>
              <a:rPr lang="en-US" dirty="0" err="1">
                <a:latin typeface="Canela Deck Bold"/>
                <a:ea typeface="Canela Deck Bold"/>
                <a:cs typeface="Canela Deck Bold"/>
                <a:sym typeface="Canela Deck Bold"/>
              </a:rPr>
              <a:t>test_labels</a:t>
            </a:r>
            <a:r>
              <a:rPr lang="en-US" dirty="0">
                <a:latin typeface="Canela Deck Bold"/>
                <a:ea typeface="Canela Deck Bold"/>
                <a:cs typeface="Canela Deck Bold"/>
                <a:sym typeface="Canela Deck Bold"/>
              </a:rPr>
              <a:t>, verbose=2 )</a:t>
            </a:r>
          </a:p>
          <a:p>
            <a:pPr defTabSz="602615">
              <a:spcBef>
                <a:spcPts val="1700"/>
              </a:spcBef>
              <a:defRPr sz="3869" spc="-77"/>
            </a:pPr>
            <a:r>
              <a:rPr lang="en-US" dirty="0">
                <a:latin typeface="Canela Deck Bold"/>
                <a:ea typeface="Canela Deck Bold"/>
                <a:cs typeface="Canela Deck Bold"/>
                <a:sym typeface="Canela Deck Bold"/>
              </a:rPr>
              <a:t>                 print (‘\Test accuracy :’, </a:t>
            </a:r>
            <a:r>
              <a:rPr lang="en-US" dirty="0" err="1">
                <a:latin typeface="Canela Deck Bold"/>
                <a:ea typeface="Canela Deck Bold"/>
                <a:cs typeface="Canela Deck Bold"/>
                <a:sym typeface="Canela Deck Bold"/>
              </a:rPr>
              <a:t>test_acc</a:t>
            </a:r>
            <a:r>
              <a:rPr lang="en-US" dirty="0">
                <a:latin typeface="Canela Deck Bold"/>
                <a:ea typeface="Canela Deck Bold"/>
                <a:cs typeface="Canela Deck Bold"/>
                <a:sym typeface="Canela Deck Bold"/>
              </a:rPr>
              <a:t>)</a:t>
            </a:r>
          </a:p>
          <a:p>
            <a:pPr defTabSz="602615">
              <a:spcBef>
                <a:spcPts val="1700"/>
              </a:spcBef>
              <a:defRPr sz="3869" spc="-77"/>
            </a:pPr>
            <a:r>
              <a:rPr lang="en-US" dirty="0"/>
              <a:t>It turns out that the accuracy on the test dataset is a little less than the accuracy on the training dataset. This gap between training accuracy and test accuracy represents </a:t>
            </a:r>
            <a:r>
              <a:rPr lang="en-US" i="1" dirty="0"/>
              <a:t>overfitting</a:t>
            </a:r>
            <a:r>
              <a:rPr lang="en-US" dirty="0"/>
              <a:t>. Overfitting happens when a machine learning model performs worse on new, previously unseen inputs than it does on the training data. An overfitted model "</a:t>
            </a:r>
            <a:r>
              <a:rPr lang="en-US" dirty="0" err="1"/>
              <a:t>memorises</a:t>
            </a:r>
            <a:r>
              <a:rPr lang="en-US" dirty="0"/>
              <a:t>" the noise and details in the training dataset to a point where it negatively impacts the performance of the model on the new data. For more information, see the following:</a:t>
            </a:r>
          </a:p>
          <a:p>
            <a:pPr marL="480195" indent="-480195" defTabSz="602615">
              <a:spcBef>
                <a:spcPts val="1700"/>
              </a:spcBef>
              <a:buSzPct val="150000"/>
              <a:buChar char="•"/>
              <a:defRPr sz="3869" spc="-77"/>
            </a:pPr>
            <a:r>
              <a:rPr lang="en-US" dirty="0"/>
              <a:t>Demonstrate overfitting </a:t>
            </a:r>
          </a:p>
          <a:p>
            <a:pPr marL="480195" indent="-480195" defTabSz="602615">
              <a:spcBef>
                <a:spcPts val="1700"/>
              </a:spcBef>
              <a:buSzPct val="150000"/>
              <a:buChar char="•"/>
              <a:defRPr sz="3869" spc="-77"/>
            </a:pPr>
            <a:r>
              <a:rPr lang="en-US" dirty="0"/>
              <a:t>Strategies to prevent overfitting </a:t>
            </a:r>
            <a:endParaRPr lang="en-US" sz="2000" spc="-62" dirty="0">
              <a:latin typeface="Canela Deck Bold"/>
              <a:ea typeface="Canela Deck Bold"/>
              <a:cs typeface="Canela Deck Bold"/>
              <a:sym typeface="Canela Deck Bold"/>
            </a:endParaRPr>
          </a:p>
          <a:p>
            <a:pPr defTabSz="602615">
              <a:spcBef>
                <a:spcPts val="1700"/>
              </a:spcBef>
              <a:defRPr sz="4672" spc="-93"/>
            </a:pPr>
            <a:endParaRPr lang="en-US" sz="2000" spc="-62" dirty="0">
              <a:latin typeface="Canela Deck Bold"/>
              <a:ea typeface="Canela Deck Bold"/>
              <a:cs typeface="Canela Deck Bold"/>
              <a:sym typeface="Canela Deck Bold"/>
            </a:endParaRPr>
          </a:p>
          <a:p>
            <a:endParaRPr lang="en-US" dirty="0"/>
          </a:p>
        </p:txBody>
      </p:sp>
    </p:spTree>
    <p:extLst>
      <p:ext uri="{BB962C8B-B14F-4D97-AF65-F5344CB8AC3E}">
        <p14:creationId xmlns:p14="http://schemas.microsoft.com/office/powerpoint/2010/main" val="2948001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420C0-5ED4-41A7-BA0B-697BB99B9ACC}"/>
              </a:ext>
            </a:extLst>
          </p:cNvPr>
          <p:cNvSpPr>
            <a:spLocks noGrp="1"/>
          </p:cNvSpPr>
          <p:nvPr>
            <p:ph type="title"/>
          </p:nvPr>
        </p:nvSpPr>
        <p:spPr/>
        <p:txBody>
          <a:bodyPr/>
          <a:lstStyle/>
          <a:p>
            <a:r>
              <a:rPr lang="en-US" dirty="0"/>
              <a:t>Make Prediction </a:t>
            </a:r>
          </a:p>
        </p:txBody>
      </p:sp>
      <p:sp>
        <p:nvSpPr>
          <p:cNvPr id="3" name="Content Placeholder 2">
            <a:extLst>
              <a:ext uri="{FF2B5EF4-FFF2-40B4-BE49-F238E27FC236}">
                <a16:creationId xmlns:a16="http://schemas.microsoft.com/office/drawing/2014/main" id="{40C24A61-3645-4D8B-A0D8-D95EB3CA9D82}"/>
              </a:ext>
            </a:extLst>
          </p:cNvPr>
          <p:cNvSpPr>
            <a:spLocks noGrp="1"/>
          </p:cNvSpPr>
          <p:nvPr>
            <p:ph idx="1"/>
          </p:nvPr>
        </p:nvSpPr>
        <p:spPr/>
        <p:txBody>
          <a:bodyPr>
            <a:normAutofit fontScale="32500" lnSpcReduction="20000"/>
          </a:bodyPr>
          <a:lstStyle/>
          <a:p>
            <a:pPr defTabSz="676909">
              <a:spcBef>
                <a:spcPts val="1900"/>
              </a:spcBef>
              <a:defRPr sz="3280" spc="-65"/>
            </a:pPr>
            <a:r>
              <a:rPr lang="en-US" dirty="0"/>
              <a:t>With the model trained, you can use it to make predictions about some images. The model's linear outputs, logits. Attach a </a:t>
            </a:r>
            <a:r>
              <a:rPr lang="en-US" dirty="0" err="1"/>
              <a:t>softmax</a:t>
            </a:r>
            <a:r>
              <a:rPr lang="en-US" dirty="0"/>
              <a:t> layer to convert the logits to probabilities, which are easier to interpret.</a:t>
            </a:r>
          </a:p>
          <a:p>
            <a:pPr defTabSz="676909">
              <a:spcBef>
                <a:spcPts val="1900"/>
              </a:spcBef>
              <a:defRPr sz="3280" spc="-65"/>
            </a:pPr>
            <a:r>
              <a:rPr lang="en-US" dirty="0" err="1"/>
              <a:t>probability_model</a:t>
            </a:r>
            <a:r>
              <a:rPr lang="en-US" dirty="0"/>
              <a:t>= </a:t>
            </a:r>
            <a:r>
              <a:rPr lang="en-US" dirty="0" err="1"/>
              <a:t>tf.keras.sequential</a:t>
            </a:r>
            <a:r>
              <a:rPr lang="en-US" dirty="0"/>
              <a:t> ([model, </a:t>
            </a:r>
            <a:r>
              <a:rPr lang="en-US" dirty="0" err="1"/>
              <a:t>tf.keras.layers.softmax</a:t>
            </a:r>
            <a:r>
              <a:rPr lang="en-US" dirty="0"/>
              <a:t>( )])</a:t>
            </a:r>
          </a:p>
          <a:p>
            <a:pPr defTabSz="676909">
              <a:spcBef>
                <a:spcPts val="1900"/>
              </a:spcBef>
              <a:defRPr sz="3280" spc="-65"/>
            </a:pPr>
            <a:r>
              <a:rPr lang="en-US" dirty="0"/>
              <a:t>predictions= </a:t>
            </a:r>
            <a:r>
              <a:rPr lang="en-US" dirty="0" err="1"/>
              <a:t>probability_model.predict</a:t>
            </a:r>
            <a:r>
              <a:rPr lang="en-US" dirty="0"/>
              <a:t>(</a:t>
            </a:r>
            <a:r>
              <a:rPr lang="en-US" dirty="0" err="1"/>
              <a:t>test_images</a:t>
            </a:r>
            <a:r>
              <a:rPr lang="en-US" dirty="0"/>
              <a:t>)</a:t>
            </a:r>
          </a:p>
          <a:p>
            <a:pPr defTabSz="676909">
              <a:spcBef>
                <a:spcPts val="1900"/>
              </a:spcBef>
              <a:defRPr sz="3280" spc="-65"/>
            </a:pPr>
            <a:r>
              <a:rPr lang="en-US" dirty="0"/>
              <a:t>Here, the model has predicted the label for each image in the testing set. Let's take a look at the first prediction:</a:t>
            </a:r>
          </a:p>
          <a:p>
            <a:pPr defTabSz="676909">
              <a:spcBef>
                <a:spcPts val="1900"/>
              </a:spcBef>
              <a:defRPr sz="3280" spc="-65"/>
            </a:pPr>
            <a:r>
              <a:rPr lang="en-US" dirty="0"/>
              <a:t>predictions[0]</a:t>
            </a:r>
          </a:p>
          <a:p>
            <a:pPr defTabSz="676909">
              <a:spcBef>
                <a:spcPts val="1900"/>
              </a:spcBef>
              <a:defRPr sz="3280" spc="-65"/>
            </a:pPr>
            <a:r>
              <a:rPr lang="en-US" dirty="0"/>
              <a:t>A prediction is an array of 10 numbers. They represent the model's "confidence" that the image corresponds to each of the 10 different articles of clothing. You can see which label has the highest confidence value:</a:t>
            </a:r>
          </a:p>
          <a:p>
            <a:pPr defTabSz="676909">
              <a:spcBef>
                <a:spcPts val="1900"/>
              </a:spcBef>
              <a:defRPr sz="3280" spc="-65"/>
            </a:pPr>
            <a:r>
              <a:rPr lang="en-US" dirty="0"/>
              <a:t>  </a:t>
            </a:r>
            <a:r>
              <a:rPr lang="en-US" dirty="0" err="1"/>
              <a:t>np.argmax</a:t>
            </a:r>
            <a:r>
              <a:rPr lang="en-US" dirty="0"/>
              <a:t> (predictions[0])</a:t>
            </a:r>
          </a:p>
          <a:p>
            <a:pPr defTabSz="676909">
              <a:spcBef>
                <a:spcPts val="1900"/>
              </a:spcBef>
              <a:defRPr sz="3280" spc="-65"/>
            </a:pPr>
            <a:r>
              <a:rPr lang="en-US" dirty="0"/>
              <a:t>—-&gt; 9</a:t>
            </a:r>
          </a:p>
          <a:p>
            <a:pPr defTabSz="676909">
              <a:spcBef>
                <a:spcPts val="1900"/>
              </a:spcBef>
              <a:defRPr sz="3280" spc="-65"/>
            </a:pPr>
            <a:r>
              <a:rPr lang="en-US" dirty="0"/>
              <a:t>So, the model is most confident that this image is an ankle boot, or </a:t>
            </a:r>
            <a:r>
              <a:rPr lang="en-US" dirty="0" err="1"/>
              <a:t>test_labels</a:t>
            </a:r>
            <a:r>
              <a:rPr lang="en-US" dirty="0"/>
              <a:t>[0] Examining the test label shows that this classification is correct:</a:t>
            </a:r>
          </a:p>
          <a:p>
            <a:endParaRPr lang="en-US" dirty="0"/>
          </a:p>
        </p:txBody>
      </p:sp>
    </p:spTree>
    <p:extLst>
      <p:ext uri="{BB962C8B-B14F-4D97-AF65-F5344CB8AC3E}">
        <p14:creationId xmlns:p14="http://schemas.microsoft.com/office/powerpoint/2010/main" val="3962071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EC8BA-8F97-4371-8D32-812F3D30C07C}"/>
              </a:ext>
            </a:extLst>
          </p:cNvPr>
          <p:cNvSpPr>
            <a:spLocks noGrp="1"/>
          </p:cNvSpPr>
          <p:nvPr>
            <p:ph type="title"/>
          </p:nvPr>
        </p:nvSpPr>
        <p:spPr/>
        <p:txBody>
          <a:bodyPr/>
          <a:lstStyle/>
          <a:p>
            <a:r>
              <a:rPr lang="en-US" dirty="0"/>
              <a:t>Verify predictions</a:t>
            </a:r>
          </a:p>
        </p:txBody>
      </p:sp>
      <p:sp>
        <p:nvSpPr>
          <p:cNvPr id="3" name="Content Placeholder 2">
            <a:extLst>
              <a:ext uri="{FF2B5EF4-FFF2-40B4-BE49-F238E27FC236}">
                <a16:creationId xmlns:a16="http://schemas.microsoft.com/office/drawing/2014/main" id="{83B96493-E224-4690-80BE-9E6CD71B1E35}"/>
              </a:ext>
            </a:extLst>
          </p:cNvPr>
          <p:cNvSpPr>
            <a:spLocks noGrp="1"/>
          </p:cNvSpPr>
          <p:nvPr>
            <p:ph idx="1"/>
          </p:nvPr>
        </p:nvSpPr>
        <p:spPr/>
        <p:txBody>
          <a:bodyPr/>
          <a:lstStyle/>
          <a:p>
            <a:pPr marL="0" indent="0" algn="ctr">
              <a:buNone/>
            </a:pPr>
            <a:r>
              <a:rPr lang="en-US" dirty="0"/>
              <a:t>With the model trained, you can use it to make predictions about some images.</a:t>
            </a:r>
          </a:p>
          <a:p>
            <a:endParaRPr lang="en-US" dirty="0"/>
          </a:p>
        </p:txBody>
      </p:sp>
    </p:spTree>
    <p:extLst>
      <p:ext uri="{BB962C8B-B14F-4D97-AF65-F5344CB8AC3E}">
        <p14:creationId xmlns:p14="http://schemas.microsoft.com/office/powerpoint/2010/main" val="528162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537977-285D-446F-B220-96BA10FBD9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32870"/>
          </a:xfrm>
          <a:prstGeom prst="rect">
            <a:avLst/>
          </a:prstGeom>
        </p:spPr>
      </p:pic>
      <p:sp>
        <p:nvSpPr>
          <p:cNvPr id="6" name="TextBox 5">
            <a:extLst>
              <a:ext uri="{FF2B5EF4-FFF2-40B4-BE49-F238E27FC236}">
                <a16:creationId xmlns:a16="http://schemas.microsoft.com/office/drawing/2014/main" id="{E7283362-BC62-4759-8394-5B6603C2DC4D}"/>
              </a:ext>
            </a:extLst>
          </p:cNvPr>
          <p:cNvSpPr txBox="1"/>
          <p:nvPr/>
        </p:nvSpPr>
        <p:spPr>
          <a:xfrm>
            <a:off x="231913" y="3207026"/>
            <a:ext cx="8706678" cy="2031325"/>
          </a:xfrm>
          <a:prstGeom prst="rect">
            <a:avLst/>
          </a:prstGeom>
          <a:noFill/>
        </p:spPr>
        <p:txBody>
          <a:bodyPr wrap="square" rtlCol="0">
            <a:spAutoFit/>
          </a:bodyPr>
          <a:lstStyle/>
          <a:p>
            <a:pPr algn="l">
              <a:defRPr b="1">
                <a:solidFill>
                  <a:srgbClr val="FFFFFF"/>
                </a:solidFill>
              </a:defRPr>
            </a:pPr>
            <a:r>
              <a:rPr lang="en-US" dirty="0">
                <a:solidFill>
                  <a:schemeClr val="tx1">
                    <a:lumMod val="95000"/>
                    <a:lumOff val="5000"/>
                  </a:schemeClr>
                </a:solidFill>
              </a:rPr>
              <a:t>Presented By:-</a:t>
            </a:r>
          </a:p>
          <a:p>
            <a:pPr algn="l">
              <a:defRPr b="1">
                <a:solidFill>
                  <a:srgbClr val="FFFFFF"/>
                </a:solidFill>
              </a:defRPr>
            </a:pPr>
            <a:r>
              <a:rPr lang="en-US" dirty="0">
                <a:solidFill>
                  <a:schemeClr val="tx1">
                    <a:lumMod val="95000"/>
                    <a:lumOff val="5000"/>
                  </a:schemeClr>
                </a:solidFill>
              </a:rPr>
              <a:t>1) Pratham Kurele(19BAI10163)</a:t>
            </a:r>
          </a:p>
          <a:p>
            <a:pPr algn="l">
              <a:defRPr b="1">
                <a:solidFill>
                  <a:srgbClr val="FFFFFF"/>
                </a:solidFill>
              </a:defRPr>
            </a:pPr>
            <a:r>
              <a:rPr lang="en-US" dirty="0">
                <a:solidFill>
                  <a:schemeClr val="tx1">
                    <a:lumMod val="95000"/>
                    <a:lumOff val="5000"/>
                  </a:schemeClr>
                </a:solidFill>
              </a:rPr>
              <a:t>2) Manan Mittal(19BAI10171)</a:t>
            </a:r>
          </a:p>
          <a:p>
            <a:pPr algn="l">
              <a:defRPr b="1">
                <a:solidFill>
                  <a:srgbClr val="FFFFFF"/>
                </a:solidFill>
              </a:defRPr>
            </a:pPr>
            <a:r>
              <a:rPr lang="en-US" dirty="0">
                <a:solidFill>
                  <a:schemeClr val="tx1">
                    <a:lumMod val="95000"/>
                    <a:lumOff val="5000"/>
                  </a:schemeClr>
                </a:solidFill>
              </a:rPr>
              <a:t>3) Devansh Rathi(19BAI10173)</a:t>
            </a:r>
          </a:p>
          <a:p>
            <a:pPr algn="l">
              <a:defRPr b="1">
                <a:solidFill>
                  <a:srgbClr val="FFFFFF"/>
                </a:solidFill>
              </a:defRPr>
            </a:pPr>
            <a:r>
              <a:rPr lang="en-US" dirty="0">
                <a:solidFill>
                  <a:schemeClr val="tx1">
                    <a:lumMod val="95000"/>
                    <a:lumOff val="5000"/>
                  </a:schemeClr>
                </a:solidFill>
              </a:rPr>
              <a:t>4) Ayush Bajpai(19BAI10167)</a:t>
            </a:r>
          </a:p>
          <a:p>
            <a:endParaRPr lang="en-US" dirty="0">
              <a:solidFill>
                <a:schemeClr val="tx1">
                  <a:lumMod val="95000"/>
                  <a:lumOff val="5000"/>
                </a:schemeClr>
              </a:solidFill>
            </a:endParaRPr>
          </a:p>
          <a:p>
            <a:endParaRPr lang="en-US" dirty="0"/>
          </a:p>
        </p:txBody>
      </p:sp>
    </p:spTree>
    <p:extLst>
      <p:ext uri="{BB962C8B-B14F-4D97-AF65-F5344CB8AC3E}">
        <p14:creationId xmlns:p14="http://schemas.microsoft.com/office/powerpoint/2010/main" val="1921327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97DB5-BA48-4130-9CFA-8137D80288D9}"/>
              </a:ext>
            </a:extLst>
          </p:cNvPr>
          <p:cNvSpPr>
            <a:spLocks noGrp="1"/>
          </p:cNvSpPr>
          <p:nvPr>
            <p:ph type="title"/>
          </p:nvPr>
        </p:nvSpPr>
        <p:spPr>
          <a:xfrm>
            <a:off x="2536988" y="443407"/>
            <a:ext cx="6305833" cy="2204259"/>
          </a:xfrm>
        </p:spPr>
        <p:txBody>
          <a:bodyPr>
            <a:normAutofit/>
          </a:bodyPr>
          <a:lstStyle/>
          <a:p>
            <a:pPr algn="ctr"/>
            <a:r>
              <a:rPr lang="en-US" sz="4400" dirty="0">
                <a:solidFill>
                  <a:srgbClr val="FFFF00"/>
                </a:solidFill>
              </a:rPr>
              <a:t>Thank</a:t>
            </a:r>
            <a:r>
              <a:rPr lang="en-US" sz="4400" dirty="0"/>
              <a:t> You</a:t>
            </a:r>
          </a:p>
        </p:txBody>
      </p:sp>
    </p:spTree>
    <p:extLst>
      <p:ext uri="{BB962C8B-B14F-4D97-AF65-F5344CB8AC3E}">
        <p14:creationId xmlns:p14="http://schemas.microsoft.com/office/powerpoint/2010/main" val="4064556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a:t>
            </a:r>
          </a:p>
        </p:txBody>
      </p:sp>
      <p:sp>
        <p:nvSpPr>
          <p:cNvPr id="3" name="Content Placeholder 2"/>
          <p:cNvSpPr>
            <a:spLocks noGrp="1"/>
          </p:cNvSpPr>
          <p:nvPr>
            <p:ph idx="1"/>
          </p:nvPr>
        </p:nvSpPr>
        <p:spPr/>
        <p:txBody>
          <a:bodyPr>
            <a:normAutofit fontScale="92500" lnSpcReduction="20000"/>
          </a:bodyPr>
          <a:lstStyle/>
          <a:p>
            <a:pPr marL="0" indent="0">
              <a:buSzTx/>
              <a:buNone/>
              <a:defRPr b="1">
                <a:solidFill>
                  <a:srgbClr val="FFFFFF"/>
                </a:solidFill>
                <a:latin typeface="medium-content-serif-font"/>
                <a:ea typeface="medium-content-serif-font"/>
                <a:cs typeface="medium-content-serif-font"/>
                <a:sym typeface="medium-content-serif-font"/>
              </a:defRPr>
            </a:pPr>
            <a:r>
              <a:rPr lang="en-US" dirty="0">
                <a:solidFill>
                  <a:srgbClr val="D6370C"/>
                </a:solidFill>
              </a:rPr>
              <a:t>Classification is a process of categorizing a given set of data into classes. The process starts with predicting the class of given data points where the classes can be referred to as target, label, or categories.</a:t>
            </a:r>
          </a:p>
          <a:p>
            <a:pPr marL="0" indent="0">
              <a:buSzTx/>
              <a:buNone/>
              <a:defRPr b="1">
                <a:solidFill>
                  <a:srgbClr val="FFFFFF"/>
                </a:solidFill>
                <a:latin typeface="medium-content-serif-font"/>
                <a:ea typeface="medium-content-serif-font"/>
                <a:cs typeface="medium-content-serif-font"/>
                <a:sym typeface="medium-content-serif-font"/>
              </a:defRPr>
            </a:pPr>
            <a:r>
              <a:rPr lang="en-US" dirty="0">
                <a:solidFill>
                  <a:srgbClr val="D6370C"/>
                </a:solidFill>
              </a:rPr>
              <a:t>The different types of classification algorithms are —</a:t>
            </a:r>
          </a:p>
          <a:p>
            <a:pPr marL="0" indent="0">
              <a:buSzTx/>
              <a:buNone/>
              <a:defRPr>
                <a:solidFill>
                  <a:srgbClr val="FFFFFF"/>
                </a:solidFill>
              </a:defRPr>
            </a:pPr>
            <a:br>
              <a:rPr lang="en-US" dirty="0">
                <a:solidFill>
                  <a:srgbClr val="D6370C"/>
                </a:solidFill>
              </a:rPr>
            </a:br>
            <a:r>
              <a:rPr lang="en-US" b="1" dirty="0">
                <a:solidFill>
                  <a:srgbClr val="D6370C"/>
                </a:solidFill>
                <a:latin typeface="medium-content-serif-font"/>
                <a:ea typeface="medium-content-serif-font"/>
                <a:cs typeface="medium-content-serif-font"/>
                <a:sym typeface="medium-content-serif-font"/>
              </a:rPr>
              <a:t>Linear Models</a:t>
            </a:r>
          </a:p>
          <a:p>
            <a:pPr marL="0" indent="0">
              <a:buSzTx/>
              <a:buNone/>
              <a:defRPr b="1">
                <a:solidFill>
                  <a:srgbClr val="FFFFFF"/>
                </a:solidFill>
                <a:latin typeface="medium-content-serif-font"/>
                <a:ea typeface="medium-content-serif-font"/>
                <a:cs typeface="medium-content-serif-font"/>
                <a:sym typeface="medium-content-serif-font"/>
              </a:defRPr>
            </a:pPr>
            <a:r>
              <a:rPr lang="en-US" dirty="0">
                <a:solidFill>
                  <a:srgbClr val="D6370C"/>
                </a:solidFill>
              </a:rPr>
              <a:t>Nonlinear models</a:t>
            </a:r>
          </a:p>
        </p:txBody>
      </p:sp>
    </p:spTree>
    <p:extLst>
      <p:ext uri="{BB962C8B-B14F-4D97-AF65-F5344CB8AC3E}">
        <p14:creationId xmlns:p14="http://schemas.microsoft.com/office/powerpoint/2010/main" val="4103309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16557" y="345390"/>
            <a:ext cx="3694751" cy="763525"/>
          </a:xfrm>
        </p:spPr>
        <p:txBody>
          <a:bodyPr>
            <a:normAutofit/>
          </a:bodyPr>
          <a:lstStyle/>
          <a:p>
            <a:r>
              <a:rPr lang="en-US" dirty="0"/>
              <a:t>Existing work </a:t>
            </a:r>
          </a:p>
        </p:txBody>
      </p:sp>
      <p:sp>
        <p:nvSpPr>
          <p:cNvPr id="11" name="TextBox 10">
            <a:extLst>
              <a:ext uri="{FF2B5EF4-FFF2-40B4-BE49-F238E27FC236}">
                <a16:creationId xmlns:a16="http://schemas.microsoft.com/office/drawing/2014/main" id="{986D33EA-6B1F-4F57-BD0F-2A64909B0522}"/>
              </a:ext>
            </a:extLst>
          </p:cNvPr>
          <p:cNvSpPr txBox="1"/>
          <p:nvPr/>
        </p:nvSpPr>
        <p:spPr>
          <a:xfrm>
            <a:off x="357809" y="1497496"/>
            <a:ext cx="8534400" cy="3416320"/>
          </a:xfrm>
          <a:prstGeom prst="rect">
            <a:avLst/>
          </a:prstGeom>
          <a:noFill/>
        </p:spPr>
        <p:txBody>
          <a:bodyPr wrap="square" rtlCol="0">
            <a:spAutoFit/>
          </a:bodyPr>
          <a:lstStyle/>
          <a:p>
            <a:pPr>
              <a:defRPr>
                <a:solidFill>
                  <a:srgbClr val="FFFFFF"/>
                </a:solidFill>
              </a:defRPr>
            </a:pPr>
            <a:r>
              <a:rPr lang="en-US" sz="2400" dirty="0">
                <a:solidFill>
                  <a:srgbClr val="D6370C"/>
                </a:solidFill>
              </a:rPr>
              <a:t>It is an existing project and this helps people in many ways like -</a:t>
            </a:r>
          </a:p>
          <a:p>
            <a:pPr marL="514350" indent="-514350">
              <a:buFontTx/>
              <a:buAutoNum type="arabicPeriod"/>
              <a:defRPr>
                <a:solidFill>
                  <a:srgbClr val="FFFFFF"/>
                </a:solidFill>
              </a:defRPr>
            </a:pPr>
            <a:r>
              <a:rPr lang="en-US" sz="2400" dirty="0">
                <a:solidFill>
                  <a:srgbClr val="D6370C"/>
                </a:solidFill>
              </a:rPr>
              <a:t>To give information about the cloths and quantity present in their store.</a:t>
            </a:r>
          </a:p>
          <a:p>
            <a:pPr marL="514350" indent="-514350">
              <a:buFontTx/>
              <a:buAutoNum type="arabicPeriod"/>
              <a:defRPr>
                <a:solidFill>
                  <a:srgbClr val="FFFFFF"/>
                </a:solidFill>
              </a:defRPr>
            </a:pPr>
            <a:r>
              <a:rPr lang="en-US" sz="2400" dirty="0">
                <a:solidFill>
                  <a:srgbClr val="D6370C"/>
                </a:solidFill>
              </a:rPr>
              <a:t>It also helps people to take find out which cloths is finished so they can odder new cloths.</a:t>
            </a:r>
          </a:p>
          <a:p>
            <a:pPr>
              <a:defRPr>
                <a:solidFill>
                  <a:srgbClr val="FFFFFF"/>
                </a:solidFill>
              </a:defRPr>
            </a:pPr>
            <a:r>
              <a:rPr lang="en-US" sz="2400" dirty="0">
                <a:solidFill>
                  <a:srgbClr val="D6370C"/>
                </a:solidFill>
              </a:rPr>
              <a:t>It basically works in a textiles industries in a similar ways instead of cloths we can replace it with different types of materials which are used in particular industries or shops.</a:t>
            </a:r>
          </a:p>
          <a:p>
            <a:endParaRPr lang="en-US" sz="2400" dirty="0">
              <a:solidFill>
                <a:srgbClr val="D6370C"/>
              </a:solidFill>
            </a:endParaRPr>
          </a:p>
        </p:txBody>
      </p:sp>
    </p:spTree>
    <p:extLst>
      <p:ext uri="{BB962C8B-B14F-4D97-AF65-F5344CB8AC3E}">
        <p14:creationId xmlns:p14="http://schemas.microsoft.com/office/powerpoint/2010/main" val="417078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B7E97-F525-4DE7-995A-13E90B63146A}"/>
              </a:ext>
            </a:extLst>
          </p:cNvPr>
          <p:cNvSpPr txBox="1"/>
          <p:nvPr/>
        </p:nvSpPr>
        <p:spPr>
          <a:xfrm>
            <a:off x="5393635" y="430696"/>
            <a:ext cx="3564835" cy="584775"/>
          </a:xfrm>
          <a:prstGeom prst="rect">
            <a:avLst/>
          </a:prstGeom>
          <a:noFill/>
        </p:spPr>
        <p:txBody>
          <a:bodyPr wrap="square" rtlCol="0">
            <a:spAutoFit/>
          </a:bodyPr>
          <a:lstStyle/>
          <a:p>
            <a:pPr algn="r"/>
            <a:r>
              <a:rPr lang="en-US" sz="3200" dirty="0">
                <a:solidFill>
                  <a:schemeClr val="bg1"/>
                </a:solidFill>
              </a:rPr>
              <a:t>Limitations</a:t>
            </a:r>
          </a:p>
        </p:txBody>
      </p:sp>
      <p:sp>
        <p:nvSpPr>
          <p:cNvPr id="4" name="TextBox 3">
            <a:extLst>
              <a:ext uri="{FF2B5EF4-FFF2-40B4-BE49-F238E27FC236}">
                <a16:creationId xmlns:a16="http://schemas.microsoft.com/office/drawing/2014/main" id="{B6F89C21-16D5-40D0-9217-921F109A3999}"/>
              </a:ext>
            </a:extLst>
          </p:cNvPr>
          <p:cNvSpPr txBox="1"/>
          <p:nvPr/>
        </p:nvSpPr>
        <p:spPr>
          <a:xfrm>
            <a:off x="132522" y="1424609"/>
            <a:ext cx="8547652" cy="2554545"/>
          </a:xfrm>
          <a:prstGeom prst="rect">
            <a:avLst/>
          </a:prstGeom>
          <a:noFill/>
        </p:spPr>
        <p:txBody>
          <a:bodyPr wrap="square" rtlCol="0">
            <a:spAutoFit/>
          </a:bodyPr>
          <a:lstStyle/>
          <a:p>
            <a:pPr marL="514350" indent="-514350">
              <a:buFont typeface="+mj-lt"/>
              <a:buAutoNum type="arabicPeriod"/>
              <a:defRPr>
                <a:solidFill>
                  <a:srgbClr val="FFFFFF"/>
                </a:solidFill>
              </a:defRPr>
            </a:pPr>
            <a:r>
              <a:rPr lang="en-US" sz="3200" dirty="0">
                <a:solidFill>
                  <a:srgbClr val="D6370C"/>
                </a:solidFill>
              </a:rPr>
              <a:t>It is based on cloud so if any error is occurred or cloud is not responding then the industrialist will face problem.</a:t>
            </a:r>
          </a:p>
          <a:p>
            <a:pPr marL="514350" indent="-514350">
              <a:buFont typeface="+mj-lt"/>
              <a:buAutoNum type="arabicPeriod"/>
              <a:defRPr>
                <a:solidFill>
                  <a:srgbClr val="FFFFFF"/>
                </a:solidFill>
              </a:defRPr>
            </a:pPr>
            <a:r>
              <a:rPr lang="en-US" sz="3200" dirty="0">
                <a:solidFill>
                  <a:srgbClr val="D6370C"/>
                </a:solidFill>
              </a:rPr>
              <a:t>The can also be hacked so probability  of data loss in greater due to hack of the cloud.</a:t>
            </a:r>
          </a:p>
        </p:txBody>
      </p:sp>
    </p:spTree>
    <p:extLst>
      <p:ext uri="{BB962C8B-B14F-4D97-AF65-F5344CB8AC3E}">
        <p14:creationId xmlns:p14="http://schemas.microsoft.com/office/powerpoint/2010/main" val="109100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44C97A-44F4-4832-8947-DA4C89BB48D0}"/>
              </a:ext>
            </a:extLst>
          </p:cNvPr>
          <p:cNvSpPr txBox="1"/>
          <p:nvPr/>
        </p:nvSpPr>
        <p:spPr>
          <a:xfrm>
            <a:off x="5512904" y="437322"/>
            <a:ext cx="3399183" cy="523220"/>
          </a:xfrm>
          <a:prstGeom prst="rect">
            <a:avLst/>
          </a:prstGeom>
          <a:noFill/>
        </p:spPr>
        <p:txBody>
          <a:bodyPr wrap="square" rtlCol="0">
            <a:spAutoFit/>
          </a:bodyPr>
          <a:lstStyle/>
          <a:p>
            <a:pPr algn="r"/>
            <a:r>
              <a:rPr lang="en-US" sz="2800" dirty="0">
                <a:solidFill>
                  <a:schemeClr val="bg1"/>
                </a:solidFill>
              </a:rPr>
              <a:t>Proposed work</a:t>
            </a:r>
          </a:p>
        </p:txBody>
      </p:sp>
      <p:sp>
        <p:nvSpPr>
          <p:cNvPr id="3" name="TextBox 2">
            <a:extLst>
              <a:ext uri="{FF2B5EF4-FFF2-40B4-BE49-F238E27FC236}">
                <a16:creationId xmlns:a16="http://schemas.microsoft.com/office/drawing/2014/main" id="{310BBFF0-8C20-4714-B586-700EE750836C}"/>
              </a:ext>
            </a:extLst>
          </p:cNvPr>
          <p:cNvSpPr txBox="1"/>
          <p:nvPr/>
        </p:nvSpPr>
        <p:spPr>
          <a:xfrm>
            <a:off x="112643" y="1351722"/>
            <a:ext cx="8666922" cy="3438939"/>
          </a:xfrm>
          <a:prstGeom prst="rect">
            <a:avLst/>
          </a:prstGeom>
          <a:noFill/>
        </p:spPr>
        <p:txBody>
          <a:bodyPr wrap="square" rtlCol="0">
            <a:spAutoFit/>
          </a:bodyPr>
          <a:lstStyle/>
          <a:p>
            <a:pPr marL="285750" indent="-285750">
              <a:buFont typeface="Arial" panose="020B0604020202020204" pitchFamily="34" charset="0"/>
              <a:buChar char="•"/>
              <a:defRPr sz="1800">
                <a:solidFill>
                  <a:srgbClr val="FFFFFF"/>
                </a:solidFill>
                <a:latin typeface="Microsoft Sans Serif"/>
                <a:ea typeface="Microsoft Sans Serif"/>
                <a:cs typeface="Microsoft Sans Serif"/>
                <a:sym typeface="Microsoft Sans Serif"/>
              </a:defRPr>
            </a:pPr>
            <a:r>
              <a:rPr lang="en-US" dirty="0">
                <a:solidFill>
                  <a:srgbClr val="D6370C"/>
                </a:solidFill>
              </a:rPr>
              <a:t>Fashion-MNIST is a dataset of </a:t>
            </a:r>
            <a:r>
              <a:rPr lang="en-US" u="sng" dirty="0">
                <a:solidFill>
                  <a:srgbClr val="D6370C"/>
                </a:solidFill>
                <a:uFill>
                  <a:solidFill>
                    <a:srgbClr val="0563C1"/>
                  </a:solidFill>
                </a:uFill>
                <a:hlinkClick r:id="rId2">
                  <a:extLst>
                    <a:ext uri="{A12FA001-AC4F-418D-AE19-62706E023703}">
                      <ahyp:hlinkClr xmlns:ahyp="http://schemas.microsoft.com/office/drawing/2018/hyperlinkcolor" val="tx"/>
                    </a:ext>
                  </a:extLst>
                </a:hlinkClick>
              </a:rPr>
              <a:t>Zalando's</a:t>
            </a:r>
            <a:r>
              <a:rPr lang="en-US" dirty="0">
                <a:solidFill>
                  <a:srgbClr val="D6370C"/>
                </a:solidFill>
              </a:rPr>
              <a:t> article images, consisting of a training set of 60,000 examples and a test set of 10,000 examples. Each example is a 28x28 grayscale image, associated with a label from 10 classes. Zalando intends Fashion-MNIST to serve as a direct drop-in replacement for the original MNIST dataset for benchmarking machine learning algorithms. It shares the same image size and structure of training and testing splits. Zalando seeks to replace the original MNIST dataset.</a:t>
            </a:r>
          </a:p>
          <a:p>
            <a:pPr marL="285750" indent="-285750">
              <a:buFont typeface="Arial" panose="020B0604020202020204" pitchFamily="34" charset="0"/>
              <a:buChar char="•"/>
              <a:defRPr sz="1800">
                <a:solidFill>
                  <a:srgbClr val="FFFFFF"/>
                </a:solidFill>
                <a:latin typeface="Microsoft Sans Serif"/>
                <a:ea typeface="Microsoft Sans Serif"/>
                <a:cs typeface="Microsoft Sans Serif"/>
                <a:sym typeface="Microsoft Sans Serif"/>
              </a:defRPr>
            </a:pPr>
            <a:r>
              <a:rPr lang="en-US" dirty="0">
                <a:solidFill>
                  <a:srgbClr val="D6370C"/>
                </a:solidFill>
              </a:rPr>
              <a:t>Training set - 60,000 examples</a:t>
            </a:r>
          </a:p>
          <a:p>
            <a:pPr marL="285750" indent="-285750">
              <a:buFont typeface="Arial" panose="020B0604020202020204" pitchFamily="34" charset="0"/>
              <a:buChar char="•"/>
              <a:defRPr sz="1800">
                <a:solidFill>
                  <a:srgbClr val="FFFFFF"/>
                </a:solidFill>
                <a:latin typeface="Microsoft Sans Serif"/>
                <a:ea typeface="Microsoft Sans Serif"/>
                <a:cs typeface="Microsoft Sans Serif"/>
                <a:sym typeface="Microsoft Sans Serif"/>
              </a:defRPr>
            </a:pPr>
            <a:r>
              <a:rPr lang="en-US" dirty="0">
                <a:solidFill>
                  <a:srgbClr val="D6370C"/>
                </a:solidFill>
              </a:rPr>
              <a:t>Test set - 10,000 examples</a:t>
            </a:r>
          </a:p>
          <a:p>
            <a:pPr marL="285750" indent="-285750">
              <a:buFont typeface="Arial" panose="020B0604020202020204" pitchFamily="34" charset="0"/>
              <a:buChar char="•"/>
              <a:defRPr sz="1800">
                <a:solidFill>
                  <a:srgbClr val="FFFFFF"/>
                </a:solidFill>
                <a:latin typeface="Microsoft Sans Serif"/>
                <a:ea typeface="Microsoft Sans Serif"/>
                <a:cs typeface="Microsoft Sans Serif"/>
                <a:sym typeface="Microsoft Sans Serif"/>
              </a:defRPr>
            </a:pPr>
            <a:r>
              <a:rPr lang="en-US" dirty="0">
                <a:solidFill>
                  <a:srgbClr val="D6370C"/>
                </a:solidFill>
              </a:rPr>
              <a:t>Each example is a 28x28 grayscale image</a:t>
            </a:r>
          </a:p>
          <a:p>
            <a:pPr marL="285750" indent="-285750">
              <a:buFont typeface="Arial" panose="020B0604020202020204" pitchFamily="34" charset="0"/>
              <a:buChar char="•"/>
              <a:defRPr sz="1800">
                <a:solidFill>
                  <a:srgbClr val="FFFFFF"/>
                </a:solidFill>
                <a:latin typeface="Microsoft Sans Serif"/>
                <a:ea typeface="Microsoft Sans Serif"/>
                <a:cs typeface="Microsoft Sans Serif"/>
                <a:sym typeface="Microsoft Sans Serif"/>
              </a:defRPr>
            </a:pPr>
            <a:r>
              <a:rPr lang="en-US" dirty="0">
                <a:solidFill>
                  <a:srgbClr val="D6370C"/>
                </a:solidFill>
              </a:rPr>
              <a:t>10 classes</a:t>
            </a:r>
          </a:p>
          <a:p>
            <a:pPr marL="285750" indent="-285750">
              <a:buFont typeface="Arial" panose="020B0604020202020204" pitchFamily="34" charset="0"/>
              <a:buChar char="•"/>
            </a:pPr>
            <a:endParaRPr lang="en-US" dirty="0">
              <a:solidFill>
                <a:srgbClr val="D6370C"/>
              </a:solidFill>
            </a:endParaRPr>
          </a:p>
        </p:txBody>
      </p:sp>
    </p:spTree>
    <p:extLst>
      <p:ext uri="{BB962C8B-B14F-4D97-AF65-F5344CB8AC3E}">
        <p14:creationId xmlns:p14="http://schemas.microsoft.com/office/powerpoint/2010/main" val="3194163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12BBD-CD7D-465A-B632-DAA809E59511}"/>
              </a:ext>
            </a:extLst>
          </p:cNvPr>
          <p:cNvSpPr txBox="1"/>
          <p:nvPr/>
        </p:nvSpPr>
        <p:spPr>
          <a:xfrm>
            <a:off x="5373756" y="377687"/>
            <a:ext cx="3684104" cy="584775"/>
          </a:xfrm>
          <a:prstGeom prst="rect">
            <a:avLst/>
          </a:prstGeom>
          <a:noFill/>
        </p:spPr>
        <p:txBody>
          <a:bodyPr wrap="square" rtlCol="0">
            <a:spAutoFit/>
          </a:bodyPr>
          <a:lstStyle/>
          <a:p>
            <a:pPr algn="r"/>
            <a:r>
              <a:rPr lang="en-US" sz="3200" dirty="0">
                <a:solidFill>
                  <a:schemeClr val="bg1"/>
                </a:solidFill>
              </a:rPr>
              <a:t>Methodology</a:t>
            </a:r>
          </a:p>
        </p:txBody>
      </p:sp>
      <p:sp>
        <p:nvSpPr>
          <p:cNvPr id="3" name="TextBox 2">
            <a:extLst>
              <a:ext uri="{FF2B5EF4-FFF2-40B4-BE49-F238E27FC236}">
                <a16:creationId xmlns:a16="http://schemas.microsoft.com/office/drawing/2014/main" id="{4B849F64-68CB-4756-8D9C-F42F88B4202D}"/>
              </a:ext>
            </a:extLst>
          </p:cNvPr>
          <p:cNvSpPr txBox="1"/>
          <p:nvPr/>
        </p:nvSpPr>
        <p:spPr>
          <a:xfrm>
            <a:off x="205409" y="1358348"/>
            <a:ext cx="8772939" cy="3539430"/>
          </a:xfrm>
          <a:prstGeom prst="rect">
            <a:avLst/>
          </a:prstGeom>
          <a:noFill/>
        </p:spPr>
        <p:txBody>
          <a:bodyPr wrap="square" rtlCol="0">
            <a:spAutoFit/>
          </a:bodyPr>
          <a:lstStyle/>
          <a:p>
            <a:pPr marL="342900" indent="-342900">
              <a:buFont typeface="+mj-lt"/>
              <a:buAutoNum type="arabicPeriod"/>
              <a:defRPr>
                <a:solidFill>
                  <a:srgbClr val="FFFFFF"/>
                </a:solidFill>
              </a:defRPr>
            </a:pPr>
            <a:r>
              <a:rPr lang="en-US" sz="3200" dirty="0">
                <a:solidFill>
                  <a:srgbClr val="C00000"/>
                </a:solidFill>
              </a:rPr>
              <a:t>First we will import data from the cloud and then run to test it in the code.</a:t>
            </a:r>
          </a:p>
          <a:p>
            <a:pPr marL="342900" indent="-342900">
              <a:buFont typeface="+mj-lt"/>
              <a:buAutoNum type="arabicPeriod"/>
              <a:defRPr>
                <a:solidFill>
                  <a:srgbClr val="FFFFFF"/>
                </a:solidFill>
              </a:defRPr>
            </a:pPr>
            <a:r>
              <a:rPr lang="en-US" sz="3200" dirty="0">
                <a:solidFill>
                  <a:srgbClr val="C00000"/>
                </a:solidFill>
              </a:rPr>
              <a:t>Then the we have train the code to execute the cloths classification. </a:t>
            </a:r>
          </a:p>
          <a:p>
            <a:pPr marL="342900" indent="-342900">
              <a:buFont typeface="+mj-lt"/>
              <a:buAutoNum type="arabicPeriod"/>
              <a:defRPr>
                <a:solidFill>
                  <a:srgbClr val="FFFFFF"/>
                </a:solidFill>
              </a:defRPr>
            </a:pPr>
            <a:r>
              <a:rPr lang="en-US" sz="3200" dirty="0">
                <a:solidFill>
                  <a:srgbClr val="C00000"/>
                </a:solidFill>
              </a:rPr>
              <a:t>Then it will tell us that how much product is available and the quantity of the product.</a:t>
            </a:r>
          </a:p>
          <a:p>
            <a:pPr marL="342900" indent="-342900">
              <a:buFont typeface="+mj-lt"/>
              <a:buAutoNum type="arabicPeriod"/>
            </a:pPr>
            <a:endParaRPr lang="en-US" sz="3200" dirty="0">
              <a:solidFill>
                <a:srgbClr val="C00000"/>
              </a:solidFill>
            </a:endParaRPr>
          </a:p>
        </p:txBody>
      </p:sp>
    </p:spTree>
    <p:extLst>
      <p:ext uri="{BB962C8B-B14F-4D97-AF65-F5344CB8AC3E}">
        <p14:creationId xmlns:p14="http://schemas.microsoft.com/office/powerpoint/2010/main" val="3286594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1BE52D-F249-49C0-B1DB-6D02A757A227}"/>
              </a:ext>
            </a:extLst>
          </p:cNvPr>
          <p:cNvSpPr txBox="1"/>
          <p:nvPr/>
        </p:nvSpPr>
        <p:spPr>
          <a:xfrm>
            <a:off x="4943061" y="344557"/>
            <a:ext cx="4128052" cy="584775"/>
          </a:xfrm>
          <a:prstGeom prst="rect">
            <a:avLst/>
          </a:prstGeom>
          <a:noFill/>
        </p:spPr>
        <p:txBody>
          <a:bodyPr wrap="square" rtlCol="0">
            <a:spAutoFit/>
          </a:bodyPr>
          <a:lstStyle/>
          <a:p>
            <a:pPr algn="r"/>
            <a:r>
              <a:rPr lang="en-US" sz="3200" dirty="0">
                <a:solidFill>
                  <a:schemeClr val="bg1"/>
                </a:solidFill>
              </a:rPr>
              <a:t>Novelty of the project</a:t>
            </a:r>
          </a:p>
        </p:txBody>
      </p:sp>
      <p:sp>
        <p:nvSpPr>
          <p:cNvPr id="3" name="TextBox 2">
            <a:extLst>
              <a:ext uri="{FF2B5EF4-FFF2-40B4-BE49-F238E27FC236}">
                <a16:creationId xmlns:a16="http://schemas.microsoft.com/office/drawing/2014/main" id="{F4F4CFF8-FE9D-4501-A85B-333BB122A7A7}"/>
              </a:ext>
            </a:extLst>
          </p:cNvPr>
          <p:cNvSpPr txBox="1"/>
          <p:nvPr/>
        </p:nvSpPr>
        <p:spPr>
          <a:xfrm>
            <a:off x="125896" y="1384852"/>
            <a:ext cx="8852452" cy="3339376"/>
          </a:xfrm>
          <a:prstGeom prst="rect">
            <a:avLst/>
          </a:prstGeom>
          <a:noFill/>
        </p:spPr>
        <p:txBody>
          <a:bodyPr wrap="square" rtlCol="0">
            <a:spAutoFit/>
          </a:bodyPr>
          <a:lstStyle/>
          <a:p>
            <a:pPr marL="342900" indent="-342900" defTabSz="905255">
              <a:spcBef>
                <a:spcPts val="900"/>
              </a:spcBef>
              <a:buFont typeface="Arial" panose="020B0604020202020204" pitchFamily="34" charset="0"/>
              <a:buChar char="•"/>
              <a:defRPr sz="2772">
                <a:solidFill>
                  <a:srgbClr val="FFFFFF"/>
                </a:solidFill>
              </a:defRPr>
            </a:pPr>
            <a:r>
              <a:rPr lang="en-US" sz="2000" dirty="0">
                <a:solidFill>
                  <a:srgbClr val="C00000"/>
                </a:solidFill>
              </a:rPr>
              <a:t>Visual classification of commercial product is a branch of under field of object detection and particular it's an important step in the creative workflow in fashion industries.</a:t>
            </a:r>
          </a:p>
          <a:p>
            <a:pPr marL="342900" indent="-342900" defTabSz="905255">
              <a:spcBef>
                <a:spcPts val="900"/>
              </a:spcBef>
              <a:buFont typeface="Arial" panose="020B0604020202020204" pitchFamily="34" charset="0"/>
              <a:buChar char="•"/>
              <a:defRPr sz="2772">
                <a:solidFill>
                  <a:srgbClr val="FFFFFF"/>
                </a:solidFill>
              </a:defRPr>
            </a:pPr>
            <a:r>
              <a:rPr lang="en-US" sz="2000" dirty="0">
                <a:solidFill>
                  <a:srgbClr val="C00000"/>
                </a:solidFill>
              </a:rPr>
              <a:t>Automatically classifying garment features makes both designers and data experts aware of their overall production, which is fundamental in order to </a:t>
            </a:r>
            <a:r>
              <a:rPr lang="en-US" sz="2000" dirty="0" err="1">
                <a:solidFill>
                  <a:srgbClr val="C00000"/>
                </a:solidFill>
              </a:rPr>
              <a:t>organise</a:t>
            </a:r>
            <a:r>
              <a:rPr lang="en-US" sz="2000" dirty="0">
                <a:solidFill>
                  <a:srgbClr val="C00000"/>
                </a:solidFill>
              </a:rPr>
              <a:t> marketing campaigns , avoid duplicates.</a:t>
            </a:r>
          </a:p>
          <a:p>
            <a:pPr marL="342900" indent="-342900" defTabSz="905255">
              <a:spcBef>
                <a:spcPts val="900"/>
              </a:spcBef>
              <a:buFont typeface="Arial" panose="020B0604020202020204" pitchFamily="34" charset="0"/>
              <a:buChar char="•"/>
              <a:defRPr sz="2772">
                <a:solidFill>
                  <a:srgbClr val="FFFFFF"/>
                </a:solidFill>
              </a:defRPr>
            </a:pPr>
            <a:r>
              <a:rPr lang="en-US" sz="2000" dirty="0">
                <a:solidFill>
                  <a:srgbClr val="C00000"/>
                </a:solidFill>
              </a:rPr>
              <a:t>There are many different techniques for visual classification, ranging from standard image processing to machine learning approaches this work is made by using TensorFlow and testing the aforementioned approaches.</a:t>
            </a:r>
          </a:p>
          <a:p>
            <a:pPr marL="285750" indent="-285750">
              <a:buFont typeface="Arial" panose="020B0604020202020204" pitchFamily="34" charset="0"/>
              <a:buChar char="•"/>
            </a:pPr>
            <a:endParaRPr lang="en-US" sz="1400" dirty="0">
              <a:solidFill>
                <a:srgbClr val="C00000"/>
              </a:solidFill>
            </a:endParaRPr>
          </a:p>
        </p:txBody>
      </p:sp>
    </p:spTree>
    <p:extLst>
      <p:ext uri="{BB962C8B-B14F-4D97-AF65-F5344CB8AC3E}">
        <p14:creationId xmlns:p14="http://schemas.microsoft.com/office/powerpoint/2010/main" val="13608469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1703</Words>
  <Application>Microsoft Office PowerPoint</Application>
  <PresentationFormat>On-screen Show (16:9)</PresentationFormat>
  <Paragraphs>111</Paragraphs>
  <Slides>30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Canela Deck Bold</vt:lpstr>
      <vt:lpstr>Canela Text Bold</vt:lpstr>
      <vt:lpstr>medium-content-serif-font</vt:lpstr>
      <vt:lpstr>Microsoft Sans Serif</vt:lpstr>
      <vt:lpstr>Office Theme</vt:lpstr>
      <vt:lpstr>PowerPoint Presentation</vt:lpstr>
      <vt:lpstr>PowerPoint Presentation</vt:lpstr>
      <vt:lpstr>PowerPoint Presentation</vt:lpstr>
      <vt:lpstr>Introduction</vt:lpstr>
      <vt:lpstr>Existing 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Overall System Architecture Diagram </vt:lpstr>
      <vt:lpstr>PowerPoint Presentation</vt:lpstr>
      <vt:lpstr>literature overview</vt:lpstr>
      <vt:lpstr>Merits</vt:lpstr>
      <vt:lpstr>Demerits</vt:lpstr>
      <vt:lpstr>Research Papers </vt:lpstr>
      <vt:lpstr>Content of Dataset</vt:lpstr>
      <vt:lpstr>PowerPoint Presentation</vt:lpstr>
      <vt:lpstr>preprocess the data</vt:lpstr>
      <vt:lpstr>BUILD THE MODEL </vt:lpstr>
      <vt:lpstr>About the Dataset</vt:lpstr>
      <vt:lpstr>Training the model</vt:lpstr>
      <vt:lpstr>Feed the model</vt:lpstr>
      <vt:lpstr>Evaluate accuracy</vt:lpstr>
      <vt:lpstr>Make Prediction </vt:lpstr>
      <vt:lpstr>Verify predictions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23</cp:revision>
  <dcterms:created xsi:type="dcterms:W3CDTF">2017-08-01T15:40:51Z</dcterms:created>
  <dcterms:modified xsi:type="dcterms:W3CDTF">2021-08-15T01:55:15Z</dcterms:modified>
</cp:coreProperties>
</file>